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490" r:id="rId3"/>
    <p:sldId id="491" r:id="rId4"/>
    <p:sldId id="492" r:id="rId5"/>
    <p:sldId id="493" r:id="rId6"/>
    <p:sldId id="494" r:id="rId7"/>
    <p:sldId id="515" r:id="rId8"/>
    <p:sldId id="500" r:id="rId9"/>
    <p:sldId id="497" r:id="rId10"/>
    <p:sldId id="495" r:id="rId11"/>
    <p:sldId id="499" r:id="rId12"/>
    <p:sldId id="498" r:id="rId13"/>
    <p:sldId id="508" r:id="rId14"/>
    <p:sldId id="509" r:id="rId15"/>
    <p:sldId id="535" r:id="rId16"/>
    <p:sldId id="523" r:id="rId17"/>
    <p:sldId id="503" r:id="rId18"/>
    <p:sldId id="504" r:id="rId19"/>
    <p:sldId id="505" r:id="rId20"/>
    <p:sldId id="518" r:id="rId21"/>
    <p:sldId id="529" r:id="rId22"/>
    <p:sldId id="527" r:id="rId23"/>
    <p:sldId id="517" r:id="rId24"/>
    <p:sldId id="501" r:id="rId25"/>
    <p:sldId id="528" r:id="rId26"/>
    <p:sldId id="522" r:id="rId27"/>
    <p:sldId id="530" r:id="rId28"/>
    <p:sldId id="533" r:id="rId29"/>
    <p:sldId id="506" r:id="rId30"/>
    <p:sldId id="473" r:id="rId31"/>
    <p:sldId id="474" r:id="rId32"/>
    <p:sldId id="536" r:id="rId33"/>
    <p:sldId id="478" r:id="rId34"/>
    <p:sldId id="476" r:id="rId35"/>
    <p:sldId id="477" r:id="rId36"/>
    <p:sldId id="475" r:id="rId37"/>
    <p:sldId id="531" r:id="rId38"/>
    <p:sldId id="482" r:id="rId39"/>
    <p:sldId id="534" r:id="rId40"/>
    <p:sldId id="532" r:id="rId41"/>
    <p:sldId id="469" r:id="rId42"/>
    <p:sldId id="42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33"/>
    <a:srgbClr val="FF5050"/>
    <a:srgbClr val="FF3300"/>
    <a:srgbClr val="099FD6"/>
    <a:srgbClr val="4B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4" autoAdjust="0"/>
    <p:restoredTop sz="94660"/>
  </p:normalViewPr>
  <p:slideViewPr>
    <p:cSldViewPr>
      <p:cViewPr>
        <p:scale>
          <a:sx n="100" d="100"/>
          <a:sy n="100" d="100"/>
        </p:scale>
        <p:origin x="-1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4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7948041-DF73-DF4B-9BD8-C70C6654D9B7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916FAC5B-A325-DC42-8723-DC54946B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7900F2-CA39-3649-84FC-1098750792A7}" type="slidenum">
              <a:rPr lang="ru-RU" sz="1200" b="0"/>
              <a:pPr eaLnBrk="1" hangingPunct="1"/>
              <a:t>1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75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2BA39A7-452C-2F4B-9721-C09A6108D3F7}" type="slidenum">
              <a:rPr lang="ru-RU" sz="1200" b="0"/>
              <a:pPr algn="r" eaLnBrk="1" hangingPunct="1"/>
              <a:t>17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75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2BA39A7-452C-2F4B-9721-C09A6108D3F7}" type="slidenum">
              <a:rPr lang="ru-RU" sz="1200" b="0"/>
              <a:pPr algn="r" eaLnBrk="1" hangingPunct="1"/>
              <a:t>18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75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2BA39A7-452C-2F4B-9721-C09A6108D3F7}" type="slidenum">
              <a:rPr lang="ru-RU" sz="1200" b="0"/>
              <a:pPr algn="r" eaLnBrk="1" hangingPunct="1"/>
              <a:t>19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483114-AE58-5847-A728-64BBDC5BFA12}" type="slidenum">
              <a:rPr lang="ru-RU" sz="1200" b="0"/>
              <a:pPr algn="r" eaLnBrk="1" hangingPunct="1"/>
              <a:t>32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C5BE21D-6C78-E949-8D2C-6B959FF13FAF}" type="slidenum">
              <a:rPr lang="ru-RU" sz="1200" b="0"/>
              <a:pPr algn="r" eaLnBrk="1" hangingPunct="1"/>
              <a:t>41</a:t>
            </a:fld>
            <a:endParaRPr lang="ru-RU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06B43-D3DF-464E-975D-5AF1FE23097A}" type="slidenum">
              <a:rPr lang="ru-RU" smtClean="0"/>
              <a:pPr>
                <a:defRPr/>
              </a:pPr>
              <a:t>42</a:t>
            </a:fld>
            <a:endParaRPr lang="ru-RU" smtClean="0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ru-RU">
              <a:latin typeface="Calibri" charset="0"/>
              <a:cs typeface="Arial Unicode MS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>
              <a:defRPr/>
            </a:pPr>
            <a:fld id="{893A879A-03CA-1C4C-AD84-3A63C6B81814}" type="slidenum">
              <a:rPr lang="ru-RU" sz="1200" smtClean="0"/>
              <a:pPr algn="r">
                <a:defRPr/>
              </a:pPr>
              <a:t>42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64B9-DF3C-9448-ACED-B6773C18999C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AC59-EB28-9447-9AE3-C9D774C4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7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701A-CC8F-D842-B448-0AA31B3527D0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9CD3-5A0C-0D47-955B-7316F34E4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3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D952-171A-BC48-A838-7DA73E921BEE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9CB-131E-DD47-8B77-4A0BC6509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1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B998-9B10-F049-BAD4-62A2D31106A7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D8F0-50E1-B944-8430-8C421CA96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1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66CD-59FF-6E43-B2C8-71DE5D11EB34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4893-1E90-BF4F-9FB2-B272CF5CD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9638-B408-5741-B52C-BDD9D4DBCC7A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A3BF-FAB8-3748-9EF7-B5C9A756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5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19B-454D-3E4B-A8F7-119BA2480866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7EF8-910D-AD4F-8775-B8C3621C0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63B0-5731-6245-A465-6C1BB7563DD1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8A87-B27A-6741-95D3-1B693A51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467D-B707-5049-BF13-60EA8068D790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EA75-D1BE-E04E-83B5-D828E358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F7F-4D74-6747-AB85-49537422E3C4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546D-21CA-904D-BF38-5D62FF5DB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8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972-2498-F04E-BB42-49C8431DB5E5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2C78-6B1E-4B4B-8715-2E45C38B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4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41B2E1C-547C-4D47-8111-250AC2793CEB}" type="datetimeFigureOut">
              <a:rPr lang="ru-RU"/>
              <a:pPr>
                <a:defRPr/>
              </a:pPr>
              <a:t>13.10.11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39DD5A0-D0E5-8C49-8F1F-01CBC8498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/>
          <p:cNvSpPr txBox="1">
            <a:spLocks noChangeArrowheads="1"/>
          </p:cNvSpPr>
          <p:nvPr/>
        </p:nvSpPr>
        <p:spPr bwMode="auto">
          <a:xfrm>
            <a:off x="285750" y="5734050"/>
            <a:ext cx="8247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 b="0">
                <a:solidFill>
                  <a:srgbClr val="18A6DB"/>
                </a:solidFill>
                <a:latin typeface="Calibri" charset="0"/>
              </a:rPr>
              <a:t>Артем</a:t>
            </a:r>
            <a:r>
              <a:rPr lang="en-US" sz="2000" b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ru-RU" sz="1800" b="0">
                <a:solidFill>
                  <a:srgbClr val="18A6DB"/>
                </a:solidFill>
              </a:rPr>
              <a:t>Бородатюк,</a:t>
            </a:r>
            <a:r>
              <a:rPr lang="en-US" sz="1800"/>
              <a:t> </a:t>
            </a:r>
            <a:r>
              <a:rPr lang="en-US" sz="2000" b="0">
                <a:solidFill>
                  <a:srgbClr val="18A6DB"/>
                </a:solidFill>
                <a:latin typeface="Calibri" charset="0"/>
              </a:rPr>
              <a:t>@ice_scream</a:t>
            </a:r>
            <a:endParaRPr lang="ru-RU" sz="2000" b="0">
              <a:solidFill>
                <a:srgbClr val="18A6DB"/>
              </a:solidFill>
              <a:latin typeface="Calibri" charset="0"/>
            </a:endParaRPr>
          </a:p>
          <a:p>
            <a:pPr eaLnBrk="1" hangingPunct="1"/>
            <a:r>
              <a:rPr lang="en-US" sz="2000" b="0">
                <a:solidFill>
                  <a:srgbClr val="18A6DB"/>
                </a:solidFill>
                <a:latin typeface="Calibri" charset="0"/>
              </a:rPr>
              <a:t>netpeak.me/ice_scream/</a:t>
            </a:r>
            <a:endParaRPr lang="ru-RU" sz="2000" b="0">
              <a:solidFill>
                <a:srgbClr val="18A6DB"/>
              </a:solidFill>
              <a:latin typeface="Calibri" charset="0"/>
            </a:endParaRPr>
          </a:p>
          <a:p>
            <a:pPr eaLnBrk="1" hangingPunct="1"/>
            <a:r>
              <a:rPr lang="ru-RU" sz="2000" b="0">
                <a:solidFill>
                  <a:srgbClr val="18A6DB"/>
                </a:solidFill>
                <a:latin typeface="Calibri" charset="0"/>
              </a:rPr>
              <a:t>Ведущий специалист</a:t>
            </a:r>
            <a:r>
              <a:rPr lang="en-US" sz="2000" b="0">
                <a:solidFill>
                  <a:srgbClr val="18A6DB"/>
                </a:solidFill>
                <a:latin typeface="Calibri" charset="0"/>
              </a:rPr>
              <a:t> Netpeak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484438" y="5530626"/>
            <a:ext cx="417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200" dirty="0">
                <a:solidFill>
                  <a:srgbClr val="7F7F7F"/>
                </a:solidFill>
                <a:latin typeface="Calibri" charset="0"/>
              </a:rPr>
              <a:t>Нескучный доклад </a:t>
            </a:r>
            <a:r>
              <a:rPr lang="ru-RU" sz="1200" dirty="0" smtClean="0">
                <a:solidFill>
                  <a:srgbClr val="7F7F7F"/>
                </a:solidFill>
                <a:latin typeface="Calibri" charset="0"/>
              </a:rPr>
              <a:t>про алгоритм </a:t>
            </a:r>
            <a:r>
              <a:rPr lang="en-US" sz="1200" dirty="0" smtClean="0">
                <a:solidFill>
                  <a:srgbClr val="7F7F7F"/>
                </a:solidFill>
                <a:latin typeface="Calibri" charset="0"/>
              </a:rPr>
              <a:t>Panda</a:t>
            </a:r>
            <a:endParaRPr lang="ru-RU" sz="1200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14339" name="Заголовок 3"/>
          <p:cNvSpPr>
            <a:spLocks/>
          </p:cNvSpPr>
          <p:nvPr/>
        </p:nvSpPr>
        <p:spPr bwMode="auto">
          <a:xfrm>
            <a:off x="-36513" y="548680"/>
            <a:ext cx="90360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fr-FR" b="0" dirty="0" err="1" smtClean="0">
                <a:solidFill>
                  <a:srgbClr val="18A6DB"/>
                </a:solidFill>
                <a:latin typeface="Calibri" charset="0"/>
                <a:cs typeface="Calibri" charset="0"/>
              </a:rPr>
              <a:t>Ailuropoda</a:t>
            </a:r>
            <a:r>
              <a:rPr lang="fr-FR" b="0" dirty="0" smtClean="0">
                <a:solidFill>
                  <a:srgbClr val="18A6DB"/>
                </a:solidFill>
                <a:latin typeface="Calibri" charset="0"/>
                <a:cs typeface="Calibri" charset="0"/>
              </a:rPr>
              <a:t> </a:t>
            </a:r>
            <a:r>
              <a:rPr lang="fr-FR" b="0" dirty="0" err="1">
                <a:solidFill>
                  <a:srgbClr val="18A6DB"/>
                </a:solidFill>
                <a:latin typeface="Calibri" charset="0"/>
                <a:cs typeface="Calibri" charset="0"/>
              </a:rPr>
              <a:t>melanoleuca</a:t>
            </a:r>
            <a:endParaRPr lang="ru-RU" b="0" dirty="0">
              <a:solidFill>
                <a:srgbClr val="18A6DB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 descr="Screenshot 2011-10-01 19.2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67" y="1268760"/>
            <a:ext cx="3753541" cy="429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Продолжаем расследование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772816"/>
            <a:ext cx="7488832" cy="4862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10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февраля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Оксана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Команеску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(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команда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качества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поиска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)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в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блоге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Google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Россия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опубликовала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пост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с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названием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“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Спам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в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поисковой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системе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Google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”: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За последние месяцы нам удалось существенно расширить охват поиска и повысить свежесть его результатов. Мы проиндексировали очень много нового содержания, и часть его, к сожалению, оказалась спамом</a:t>
            </a:r>
            <a:r>
              <a:rPr lang="ru-RU" sz="1400" b="0" i="1" dirty="0" smtClean="0">
                <a:solidFill>
                  <a:srgbClr val="7F7F7F"/>
                </a:solidFill>
                <a:latin typeface="Calibri" charset="0"/>
              </a:rPr>
              <a:t>. </a:t>
            </a:r>
          </a:p>
          <a:p>
            <a:pPr>
              <a:defRPr/>
            </a:pPr>
            <a:r>
              <a:rPr lang="en-US" sz="1400" b="0" i="1" dirty="0" err="1" smtClean="0">
                <a:solidFill>
                  <a:srgbClr val="099FD6"/>
                </a:solidFill>
                <a:latin typeface="Calibri" charset="0"/>
              </a:rPr>
              <a:t>Caffein</a:t>
            </a:r>
            <a:r>
              <a:rPr lang="ru-RU" sz="1400" b="0" i="1" dirty="0" smtClean="0">
                <a:solidFill>
                  <a:srgbClr val="099FD6"/>
                </a:solidFill>
                <a:latin typeface="Calibri" charset="0"/>
              </a:rPr>
              <a:t>?</a:t>
            </a:r>
            <a:endParaRPr lang="ru-RU" sz="1400" b="0" i="1" dirty="0">
              <a:solidFill>
                <a:srgbClr val="099FD6"/>
              </a:solidFill>
              <a:latin typeface="Calibri" charset="0"/>
            </a:endParaRP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...</a:t>
            </a: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Чтобы решить эту проблему, мы запустили усовершенствованный классификатор документов, который мешает спаму попадать на верхние строчки результатов поиска. Новый классификатор лучше распознает спам на отдельных веб-страницах.</a:t>
            </a: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...</a:t>
            </a: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Мы стали уделять больше внимания «контент-фермам», низкокачественным сайтам-</a:t>
            </a:r>
            <a:r>
              <a:rPr lang="ru-RU" sz="1400" b="0" i="1" dirty="0" err="1">
                <a:solidFill>
                  <a:srgbClr val="7F7F7F"/>
                </a:solidFill>
                <a:latin typeface="Calibri" charset="0"/>
              </a:rPr>
              <a:t>аффилиатам</a:t>
            </a: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, сайтам-сателлитам, то есть сайтам с пустым или некачественным содержанием, сделанным исключительно для легкого заработка на поисковом трафике.</a:t>
            </a: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...</a:t>
            </a:r>
          </a:p>
          <a:p>
            <a:pPr>
              <a:defRPr/>
            </a:pPr>
            <a:r>
              <a:rPr lang="ru-RU" sz="1400" b="0" i="1" dirty="0">
                <a:solidFill>
                  <a:srgbClr val="7F7F7F"/>
                </a:solidFill>
                <a:latin typeface="Calibri" charset="0"/>
              </a:rPr>
              <a:t>интернет-аудитория настойчиво требует более решительных мер в отношении малосодержательных сайтов, состоящих преимущественно из заимствованного содержания</a:t>
            </a:r>
            <a:r>
              <a:rPr lang="ru-RU" sz="1400" b="0" i="1" dirty="0" smtClean="0">
                <a:solidFill>
                  <a:srgbClr val="7F7F7F"/>
                </a:solidFill>
                <a:latin typeface="Calibri" charset="0"/>
              </a:rPr>
              <a:t>. </a:t>
            </a:r>
          </a:p>
          <a:p>
            <a:pPr>
              <a:defRPr/>
            </a:pPr>
            <a:r>
              <a:rPr lang="en-US" sz="1400" b="0" i="1" dirty="0" smtClean="0">
                <a:solidFill>
                  <a:srgbClr val="099FD6"/>
                </a:solidFill>
                <a:latin typeface="Calibri" charset="0"/>
              </a:rPr>
              <a:t>Panda?</a:t>
            </a:r>
            <a:endParaRPr lang="ru-RU" sz="1400" b="0" i="1" dirty="0" smtClean="0">
              <a:solidFill>
                <a:srgbClr val="099FD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6093296"/>
            <a:ext cx="5256584" cy="36004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Panda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в Украине</a:t>
            </a:r>
            <a:br>
              <a:rPr lang="ru-RU" sz="27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59492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en-US" sz="2800" dirty="0">
                <a:solidFill>
                  <a:srgbClr val="7F7F7F"/>
                </a:solidFill>
                <a:latin typeface="Calibri" charset="0"/>
              </a:rPr>
              <a:t>Panda </a:t>
            </a:r>
            <a:r>
              <a:rPr lang="ru-RU" sz="2800" dirty="0" smtClean="0">
                <a:solidFill>
                  <a:srgbClr val="7F7F7F"/>
                </a:solidFill>
                <a:latin typeface="Calibri" charset="0"/>
              </a:rPr>
              <a:t>в Украине </a:t>
            </a:r>
            <a:r>
              <a:rPr lang="en-US" sz="2800" dirty="0" smtClean="0">
                <a:solidFill>
                  <a:srgbClr val="7F7F7F"/>
                </a:solidFill>
                <a:latin typeface="Calibri" charset="0"/>
              </a:rPr>
              <a:t>–</a:t>
            </a:r>
            <a:r>
              <a:rPr lang="ru-RU" sz="2800" dirty="0" smtClean="0">
                <a:solidFill>
                  <a:srgbClr val="7F7F7F"/>
                </a:solidFill>
                <a:latin typeface="Calibri" charset="0"/>
              </a:rPr>
              <a:t> нет !</a:t>
            </a:r>
            <a:endParaRPr lang="ru-RU" sz="2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6" name="Picture 2" descr="Screenshot 2011-10-02 20.4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98654" cy="43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Шторм 9 февраля и 15-25 июля</a:t>
            </a:r>
            <a:br>
              <a:rPr lang="ru-RU" sz="27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6300028"/>
            <a:ext cx="38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Panda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тут вообще не причем!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" name="Picture 1" descr="Screenshot 2011-10-10 01.2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36" y="1385557"/>
            <a:ext cx="4098280" cy="49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А что такое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Panda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вообще?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356992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99FD6"/>
                </a:solidFill>
                <a:latin typeface="Calibri" charset="0"/>
              </a:rPr>
              <a:t>Google Panda</a:t>
            </a:r>
            <a:r>
              <a:rPr lang="en-US" dirty="0" smtClean="0">
                <a:solidFill>
                  <a:srgbClr val="7F7F7F"/>
                </a:solidFill>
                <a:latin typeface="Calibri" charset="0"/>
              </a:rPr>
              <a:t> – </a:t>
            </a:r>
            <a:r>
              <a:rPr lang="ru-RU" dirty="0" smtClean="0">
                <a:solidFill>
                  <a:srgbClr val="7F7F7F"/>
                </a:solidFill>
                <a:latin typeface="Calibri" charset="0"/>
              </a:rPr>
              <a:t>это обновленный </a:t>
            </a:r>
            <a:r>
              <a:rPr lang="ru-RU" dirty="0">
                <a:solidFill>
                  <a:srgbClr val="7F7F7F"/>
                </a:solidFill>
                <a:latin typeface="Calibri" charset="0"/>
              </a:rPr>
              <a:t>алгоритм </a:t>
            </a:r>
            <a:r>
              <a:rPr lang="ru-RU" dirty="0" smtClean="0">
                <a:solidFill>
                  <a:srgbClr val="7F7F7F"/>
                </a:solidFill>
                <a:latin typeface="Calibri" charset="0"/>
              </a:rPr>
              <a:t>ранжирования. </a:t>
            </a:r>
            <a:endParaRPr lang="en-US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4941168"/>
            <a:ext cx="583264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Почему мы «не чувствуем»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Panda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?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	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7200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 официального блога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Google: </a:t>
            </a:r>
          </a:p>
          <a:p>
            <a:pPr>
              <a:defRPr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“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На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большинстве языков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Panda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затронула от шести до девяти процентов запросов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”</a:t>
            </a: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Слишком маленький процент, чтобы заметить кардинальные изменения.</a:t>
            </a: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2. Основная база сайтов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SEO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-студий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–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это сайты офлайн или онлайн бизнеса. Очень мало есть сайтов, которые действительно могли оказаться бесполезными с точки зрения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Google.</a:t>
            </a:r>
          </a:p>
          <a:p>
            <a:pPr>
              <a:defRPr/>
            </a:pP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3.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Основные требования поисковой системы не изменились:</a:t>
            </a: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«Следите за качественным контентом, делайте сайт для людей» - все это мы слышали ранее. И прислушивались.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err="1" smtClean="0">
                <a:solidFill>
                  <a:srgbClr val="18A6DB"/>
                </a:solidFill>
                <a:latin typeface="Calibri" charset="0"/>
              </a:rPr>
              <a:t>Адалтщики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 и </a:t>
            </a:r>
            <a:r>
              <a:rPr lang="ru-RU" sz="2700" dirty="0" err="1" smtClean="0">
                <a:solidFill>
                  <a:srgbClr val="18A6DB"/>
                </a:solidFill>
                <a:latin typeface="Calibri" charset="0"/>
              </a:rPr>
              <a:t>дорвейщики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–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Panda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чувствуют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хорошо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	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pic>
        <p:nvPicPr>
          <p:cNvPr id="3" name="Picture 2" descr="Screenshot 2011-10-13 14.1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1844824"/>
            <a:ext cx="649422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Изучаем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Panda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	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9699" name="Picture 1" descr="Screenshot 2011-10-02 20.3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4429"/>
            <a:ext cx="6336704" cy="46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7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3"/>
          <p:cNvSpPr>
            <a:spLocks/>
          </p:cNvSpPr>
          <p:nvPr/>
        </p:nvSpPr>
        <p:spPr bwMode="auto">
          <a:xfrm>
            <a:off x="900113" y="827088"/>
            <a:ext cx="7993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Вопросы, которые </a:t>
            </a:r>
            <a:r>
              <a:rPr lang="en-US" b="0" dirty="0" smtClean="0">
                <a:solidFill>
                  <a:srgbClr val="18A6DB"/>
                </a:solidFill>
                <a:latin typeface="Calibri" charset="0"/>
              </a:rPr>
              <a:t>Google </a:t>
            </a:r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задает пользователю</a:t>
            </a:r>
            <a:r>
              <a:rPr lang="ru-RU" b="0" dirty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b="0" dirty="0">
                <a:solidFill>
                  <a:srgbClr val="18A6DB"/>
                </a:solidFill>
                <a:latin typeface="Calibri" charset="0"/>
              </a:rPr>
            </a:b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И способы ответа на них</a:t>
            </a:r>
            <a:endParaRPr lang="ru-RU" sz="4400" b="0" dirty="0"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cs typeface="Arial" charset="0"/>
              </a:rPr>
              <a:t>3</a:t>
            </a:r>
            <a:endParaRPr lang="ru-RU" b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13981"/>
              </p:ext>
            </p:extLst>
          </p:nvPr>
        </p:nvGraphicFramePr>
        <p:xfrm>
          <a:off x="251520" y="1908073"/>
          <a:ext cx="8712646" cy="44130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49374"/>
                <a:gridCol w="3663272"/>
              </a:tblGrid>
              <a:tr h="680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Вопрос</a:t>
                      </a:r>
                      <a:r>
                        <a:rPr lang="ru-RU" sz="1800" baseline="0" dirty="0" smtClean="0"/>
                        <a:t> от </a:t>
                      </a:r>
                      <a:r>
                        <a:rPr lang="en-US" sz="1800" baseline="0" dirty="0" smtClean="0"/>
                        <a:t>Google</a:t>
                      </a:r>
                      <a:endParaRPr lang="en-US" sz="1800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</a:t>
                      </a:r>
                      <a:r>
                        <a:rPr lang="ru-RU" sz="1800" baseline="0" dirty="0" smtClean="0"/>
                        <a:t> поможет ответить?</a:t>
                      </a:r>
                      <a:endParaRPr lang="en-US" sz="1800" dirty="0"/>
                    </a:p>
                  </a:txBody>
                  <a:tcPr marL="91433" marR="91433" anchor="ctr"/>
                </a:tc>
              </a:tr>
              <a:tr h="547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F7F7F"/>
                          </a:solidFill>
                          <a:latin typeface="Calibri" charset="0"/>
                        </a:rPr>
                        <a:t>Вы бы поверили информации, </a:t>
                      </a:r>
                      <a:r>
                        <a:rPr lang="ru-RU" sz="1800" kern="1200" dirty="0" smtClean="0">
                          <a:solidFill>
                            <a:srgbClr val="7F7F7F"/>
                          </a:solidFill>
                          <a:latin typeface="Calibri" charset="0"/>
                          <a:ea typeface="+mn-ea"/>
                          <a:cs typeface="+mn-cs"/>
                        </a:rPr>
                        <a:t>которая</a:t>
                      </a:r>
                      <a:r>
                        <a:rPr lang="ru-RU" sz="1800" dirty="0" smtClean="0">
                          <a:solidFill>
                            <a:srgbClr val="7F7F7F"/>
                          </a:solidFill>
                          <a:latin typeface="Calibri" charset="0"/>
                        </a:rPr>
                        <a:t> дана в статье?</a:t>
                      </a:r>
                      <a:endParaRPr lang="en-US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UBD,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LSI Content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7821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Статья написана профессионалом или любителем?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UBD,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LSI Content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10168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Есть ли на сайте чрезмерное количество похожих статей на одну и ту же тему с небольшими вариациями ключевых слов?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LSI content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1293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Предоставили бы вы данному сайту информацию о вашей кредитной карте?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80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27509"/>
              </p:ext>
            </p:extLst>
          </p:nvPr>
        </p:nvGraphicFramePr>
        <p:xfrm>
          <a:off x="251520" y="1946983"/>
          <a:ext cx="8712646" cy="46352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49374"/>
                <a:gridCol w="3663272"/>
              </a:tblGrid>
              <a:tr h="6899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Вопрос</a:t>
                      </a:r>
                      <a:r>
                        <a:rPr lang="ru-RU" sz="1800" baseline="0" dirty="0" smtClean="0"/>
                        <a:t> от </a:t>
                      </a:r>
                      <a:r>
                        <a:rPr lang="en-US" sz="1800" baseline="0" dirty="0" smtClean="0"/>
                        <a:t>Google</a:t>
                      </a:r>
                      <a:endParaRPr lang="en-US" sz="1800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</a:t>
                      </a:r>
                      <a:r>
                        <a:rPr lang="ru-RU" sz="1800" baseline="0" dirty="0" smtClean="0"/>
                        <a:t> поможет ответить?</a:t>
                      </a:r>
                      <a:endParaRPr lang="en-US" sz="1800" dirty="0"/>
                    </a:p>
                  </a:txBody>
                  <a:tcPr marL="91433" marR="91433" anchor="ctr"/>
                </a:tc>
              </a:tr>
              <a:tr h="5078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Есть ли в статье орфографические, стилистические или фактические ошибки?</a:t>
                      </a:r>
                      <a:endParaRPr lang="en-US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Анализ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контента,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</a:p>
                  </a:txBody>
                  <a:tcPr marL="91433" marR="91433" anchor="ctr"/>
                </a:tc>
              </a:tr>
              <a:tr h="943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Темы, освещаемые на сайте, подбираются в зависимости от интересов  пользователей или в попытках предположить, что будет лучше ранжироваться  поисковой системой?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543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Опирается ли автор статьи на собственные данные и исследования?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1476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Действительно ли сайт является ценным ресурсом, по сравнению с другими сайтами в выдаче?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Уникальность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контента,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SERP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</a:tbl>
          </a:graphicData>
        </a:graphic>
      </p:graphicFrame>
      <p:sp>
        <p:nvSpPr>
          <p:cNvPr id="5" name="Заголовок 3"/>
          <p:cNvSpPr>
            <a:spLocks/>
          </p:cNvSpPr>
          <p:nvPr/>
        </p:nvSpPr>
        <p:spPr bwMode="auto">
          <a:xfrm>
            <a:off x="900113" y="827088"/>
            <a:ext cx="7993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Вопросы, которые </a:t>
            </a:r>
            <a:r>
              <a:rPr lang="en-US" b="0" dirty="0" smtClean="0">
                <a:solidFill>
                  <a:srgbClr val="18A6DB"/>
                </a:solidFill>
                <a:latin typeface="Calibri" charset="0"/>
              </a:rPr>
              <a:t>Google </a:t>
            </a:r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задает пользователю</a:t>
            </a:r>
            <a:r>
              <a:rPr lang="ru-RU" b="0" dirty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b="0" dirty="0">
                <a:solidFill>
                  <a:srgbClr val="18A6DB"/>
                </a:solidFill>
                <a:latin typeface="Calibri" charset="0"/>
              </a:rPr>
            </a:b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И способы ответа на них</a:t>
            </a:r>
            <a:endParaRPr lang="ru-RU" sz="4400" b="0" dirty="0">
              <a:latin typeface="Calibri" charset="0"/>
            </a:endParaRPr>
          </a:p>
        </p:txBody>
      </p:sp>
      <p:sp>
        <p:nvSpPr>
          <p:cNvPr id="6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cs typeface="Arial" charset="0"/>
              </a:rPr>
              <a:t>3</a:t>
            </a:r>
            <a:endParaRPr lang="ru-RU" b="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4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05831"/>
              </p:ext>
            </p:extLst>
          </p:nvPr>
        </p:nvGraphicFramePr>
        <p:xfrm>
          <a:off x="251520" y="1961975"/>
          <a:ext cx="8712646" cy="4267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49374"/>
                <a:gridCol w="3663272"/>
              </a:tblGrid>
              <a:tr h="7469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Вопрос</a:t>
                      </a:r>
                      <a:r>
                        <a:rPr lang="ru-RU" sz="1800" baseline="0" dirty="0" smtClean="0"/>
                        <a:t> от </a:t>
                      </a:r>
                      <a:r>
                        <a:rPr lang="en-US" sz="1800" baseline="0" dirty="0" smtClean="0"/>
                        <a:t>Google</a:t>
                      </a:r>
                      <a:endParaRPr lang="en-US" sz="1800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</a:t>
                      </a:r>
                      <a:r>
                        <a:rPr lang="ru-RU" sz="1800" baseline="0" dirty="0" smtClean="0"/>
                        <a:t> поможет ответить?</a:t>
                      </a:r>
                      <a:endParaRPr lang="en-US" sz="1800" dirty="0"/>
                    </a:p>
                  </a:txBody>
                  <a:tcPr marL="91433" marR="91433" anchor="ctr"/>
                </a:tc>
              </a:tr>
              <a:tr h="55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F7F7F"/>
                          </a:solidFill>
                          <a:latin typeface="+mj-lt"/>
                        </a:rPr>
                        <a:t>Предоставляет ли сайт полное и понятное описание различных тем?</a:t>
                      </a:r>
                      <a:endParaRPr lang="en-US" sz="1800" b="0" kern="1200" dirty="0">
                        <a:solidFill>
                          <a:srgbClr val="7F7F7F"/>
                        </a:solidFill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LSI content, UBD</a:t>
                      </a:r>
                    </a:p>
                  </a:txBody>
                  <a:tcPr marL="91433" marR="91433" anchor="ctr"/>
                </a:tc>
              </a:tr>
              <a:tr h="589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F7F7F"/>
                          </a:solidFill>
                          <a:latin typeface="+mj-lt"/>
                        </a:rPr>
                        <a:t>Пожаловались бы пользователи на страницу данного сайта?</a:t>
                      </a:r>
                      <a:endParaRPr lang="en-US" sz="1800" b="0" dirty="0">
                        <a:solidFill>
                          <a:srgbClr val="7F7F7F"/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, SERP 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589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F7F7F"/>
                          </a:solidFill>
                          <a:latin typeface="+mj-lt"/>
                        </a:rPr>
                        <a:t>Опирается ли автор статьи на собственные данные и исследования?</a:t>
                      </a:r>
                      <a:endParaRPr lang="en-US" sz="1800" b="0" dirty="0">
                        <a:solidFill>
                          <a:srgbClr val="7F7F7F"/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  <a:tr h="1600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F7F7F"/>
                          </a:solidFill>
                          <a:latin typeface="+mj-lt"/>
                        </a:rPr>
                        <a:t>Хотели бы вы добавить такую страницу в закладки, порекомендовать и поделиться с друзьями?</a:t>
                      </a:r>
                      <a:endParaRPr lang="en-US" sz="1800" b="0" dirty="0">
                        <a:solidFill>
                          <a:srgbClr val="7F7F7F"/>
                        </a:solidFill>
                        <a:latin typeface="+mj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Social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signals</a:t>
                      </a:r>
                      <a:r>
                        <a:rPr lang="ru-R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SERP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UBD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3" marR="91433" anchor="ctr"/>
                </a:tc>
              </a:tr>
            </a:tbl>
          </a:graphicData>
        </a:graphic>
      </p:graphicFrame>
      <p:sp>
        <p:nvSpPr>
          <p:cNvPr id="5" name="Заголовок 3"/>
          <p:cNvSpPr>
            <a:spLocks/>
          </p:cNvSpPr>
          <p:nvPr/>
        </p:nvSpPr>
        <p:spPr bwMode="auto">
          <a:xfrm>
            <a:off x="900113" y="827088"/>
            <a:ext cx="7993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Вопросы, которые </a:t>
            </a:r>
            <a:r>
              <a:rPr lang="en-US" b="0" dirty="0" smtClean="0">
                <a:solidFill>
                  <a:srgbClr val="18A6DB"/>
                </a:solidFill>
                <a:latin typeface="Calibri" charset="0"/>
              </a:rPr>
              <a:t>Google </a:t>
            </a:r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задает пользователю</a:t>
            </a:r>
            <a:r>
              <a:rPr lang="ru-RU" b="0" dirty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b="0" dirty="0">
                <a:solidFill>
                  <a:srgbClr val="18A6DB"/>
                </a:solidFill>
                <a:latin typeface="Calibri" charset="0"/>
              </a:rPr>
            </a:b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И способы ответа на них</a:t>
            </a:r>
            <a:endParaRPr lang="ru-RU" sz="4400" b="0" dirty="0">
              <a:latin typeface="Calibri" charset="0"/>
            </a:endParaRPr>
          </a:p>
        </p:txBody>
      </p:sp>
      <p:sp>
        <p:nvSpPr>
          <p:cNvPr id="6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cs typeface="Arial" charset="0"/>
              </a:rPr>
              <a:t>3</a:t>
            </a:r>
            <a:endParaRPr lang="ru-RU" b="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Немного истории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pic>
        <p:nvPicPr>
          <p:cNvPr id="2" name="Picture 1" descr="thumbs_Agan_Haraha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156176" cy="50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3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Самое страшное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–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…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6575" y="6372225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…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дубль контента с другого ресурса.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Это очень учитывается при ранжировании.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7652" name="Picture 2" descr="angry-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00213"/>
            <a:ext cx="327501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Про кнопку +1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и </a:t>
            </a: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robots.txt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en-US" sz="2000" b="1" dirty="0" err="1" smtClean="0">
                <a:solidFill>
                  <a:srgbClr val="7F7F7F"/>
                </a:solidFill>
                <a:latin typeface="Calibri" charset="0"/>
              </a:rPr>
              <a:t>Googlebot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пройдет там, где раньше не мог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41987" name="TextBox 10"/>
          <p:cNvSpPr txBox="1">
            <a:spLocks noChangeArrowheads="1"/>
          </p:cNvSpPr>
          <p:nvPr/>
        </p:nvSpPr>
        <p:spPr bwMode="auto">
          <a:xfrm>
            <a:off x="789547" y="6308725"/>
            <a:ext cx="79589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Кнопка +1 имеет более высокий приоритет для робота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, чем </a:t>
            </a:r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robots.txt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41988" name="Picture 1" descr="Screenshot 2011-10-02 20.4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096344" cy="46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Уникальный текст не всегда уникальный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Иногда он генерируемый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255961"/>
            <a:ext cx="1512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    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купить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продать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куплю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продам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покупка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продажа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цена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цены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прайс-лист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прайслист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стоимость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доставка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501008"/>
            <a:ext cx="207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Модели товаров</a:t>
            </a: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Категории товаров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683" y="357301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99FD6"/>
                </a:solidFill>
                <a:latin typeface="Calibri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3159" y="3501008"/>
            <a:ext cx="230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rgbClr val="099FD6"/>
                </a:solidFill>
                <a:latin typeface="Calibri" charset="0"/>
              </a:rPr>
              <a:t>Условно уникальные </a:t>
            </a:r>
          </a:p>
          <a:p>
            <a:pPr algn="ctr"/>
            <a:r>
              <a:rPr lang="ru-RU" sz="1800" dirty="0">
                <a:solidFill>
                  <a:srgbClr val="099FD6"/>
                </a:solidFill>
                <a:latin typeface="Calibri" charset="0"/>
              </a:rPr>
              <a:t>фрагменты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2255961"/>
            <a:ext cx="237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купити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придбати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продати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продавати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придбаю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купування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купiвля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продавання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продаж</a:t>
            </a: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цiна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цiни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прайс-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лiст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  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вартiсть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5010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99FD6"/>
                </a:solidFill>
                <a:latin typeface="Calibri" charset="0"/>
              </a:rPr>
              <a:t>+</a:t>
            </a:r>
            <a:endParaRPr lang="ru-RU" sz="2800" dirty="0">
              <a:solidFill>
                <a:srgbClr val="099FD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1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Автоматически генерируемые тексты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Для поисковых роботов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123728" y="6372036"/>
            <a:ext cx="4747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Автоматически генерируемые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тексты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-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риск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6628" name="Picture 2" descr="angry-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00213"/>
            <a:ext cx="327501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6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Если бы Яндекс получал трафик из поиска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Google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То его трафик бы просел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pic>
        <p:nvPicPr>
          <p:cNvPr id="5" name="Picture 4" descr="Screenshot 2011-10-10 20.2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0" y="1733550"/>
            <a:ext cx="7543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Ошибки в текстах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79512" y="6300028"/>
            <a:ext cx="8922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Орфографические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ошибки могут оказывать негативное влияние на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позиции страницы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" name="Picture 1" descr="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68752" cy="4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Насколько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важна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валидная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 </a:t>
            </a: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верстка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?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Проверим сам </a:t>
            </a:r>
            <a:r>
              <a:rPr lang="en-US" sz="2000" b="1" dirty="0" err="1" smtClean="0">
                <a:solidFill>
                  <a:srgbClr val="7F7F7F"/>
                </a:solidFill>
                <a:latin typeface="Calibri" charset="0"/>
              </a:rPr>
              <a:t>Google.com.ua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</a:p>
        </p:txBody>
      </p:sp>
      <p:pic>
        <p:nvPicPr>
          <p:cNvPr id="32771" name="Picture 2" descr="Screenshot 2011-10-02 20.3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6439"/>
            <a:ext cx="8787150" cy="35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79712" y="6011996"/>
            <a:ext cx="4597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Валидность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верстки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не критична для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G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oogle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3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Качественная страница в понимании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Google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Одна история годичной давности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001028"/>
            <a:ext cx="727280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считает качественной такую целевую страницу для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объявлений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AdWords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,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которая: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Содержит как минимум 30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% уникального контента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на первом экране (без прокрутки)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при разрешении окна 1024 на 768. 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В эти 30% не входят ссылки для навигации, поля для поиска, формы, логотипы и тому подобное. 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На этой странице размещено рекламных объявлений не более, чем на тот же размер «пространства», которое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занимает и сам уникальный контент. 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pPr algn="ctr"/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 smtClean="0">
                <a:solidFill>
                  <a:srgbClr val="099FD6"/>
                </a:solidFill>
                <a:latin typeface="Calibri" charset="0"/>
              </a:rPr>
              <a:t>Вывод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: </a:t>
            </a:r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умеет алгоритмически измерять соотношение контента к рекламе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Из-за части контента может пострадать весь сайт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17912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Низкое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качество части контента может плохо сказаться на позициях сайта в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целом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5" name="Picture 2" descr="angry-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63" y="1484784"/>
            <a:ext cx="327501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Если сайт попал под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Google Panda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Что делать?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4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aleksandr_rodionovich_borodach_nasha_rus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4" y="1772816"/>
            <a:ext cx="7620000" cy="431800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1773" y="6165304"/>
            <a:ext cx="757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Исправиться</a:t>
            </a:r>
            <a:r>
              <a:rPr lang="ru-RU" sz="2000" b="0" dirty="0" smtClean="0">
                <a:solidFill>
                  <a:srgbClr val="099FD6"/>
                </a:solidFill>
                <a:latin typeface="Calibri" charset="0"/>
              </a:rPr>
              <a:t>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и слать на пересмотр в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Google: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попросить понять и простить</a:t>
            </a:r>
          </a:p>
        </p:txBody>
      </p:sp>
    </p:spTree>
    <p:extLst>
      <p:ext uri="{BB962C8B-B14F-4D97-AF65-F5344CB8AC3E}">
        <p14:creationId xmlns:p14="http://schemas.microsoft.com/office/powerpoint/2010/main" val="170307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Немного истории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67691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1. </a:t>
            </a:r>
            <a:r>
              <a:rPr lang="nl-NL" sz="1800" dirty="0" smtClean="0">
                <a:solidFill>
                  <a:srgbClr val="7F7F7F"/>
                </a:solidFill>
                <a:latin typeface="Calibri" charset="0"/>
              </a:rPr>
              <a:t>20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10</a:t>
            </a:r>
            <a:r>
              <a:rPr lang="nl-NL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nl-NL" sz="1800" dirty="0" err="1" smtClean="0">
                <a:solidFill>
                  <a:srgbClr val="7F7F7F"/>
                </a:solidFill>
                <a:latin typeface="Calibri" charset="0"/>
              </a:rPr>
              <a:t>год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, 8 июня</a:t>
            </a:r>
          </a:p>
          <a:p>
            <a:pPr marL="342900" indent="-342900">
              <a:buAutoNum type="arabicPeriod"/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nl-NL" sz="1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nl-NL" sz="1800" dirty="0" err="1">
                <a:solidFill>
                  <a:srgbClr val="7F7F7F"/>
                </a:solidFill>
                <a:latin typeface="Calibri" charset="0"/>
              </a:rPr>
              <a:t>ввел</a:t>
            </a:r>
            <a:r>
              <a:rPr lang="nl-NL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nl-NL" sz="1800" dirty="0" err="1">
                <a:solidFill>
                  <a:srgbClr val="7F7F7F"/>
                </a:solidFill>
                <a:latin typeface="Calibri" charset="0"/>
              </a:rPr>
              <a:t>апдейт</a:t>
            </a:r>
            <a:r>
              <a:rPr lang="nl-NL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nl-NL" sz="1800" dirty="0" err="1">
                <a:solidFill>
                  <a:srgbClr val="7F7F7F"/>
                </a:solidFill>
                <a:latin typeface="Calibri" charset="0"/>
              </a:rPr>
              <a:t>алгоритма</a:t>
            </a:r>
            <a:r>
              <a:rPr lang="nl-NL" sz="1800" dirty="0">
                <a:solidFill>
                  <a:srgbClr val="7F7F7F"/>
                </a:solidFill>
                <a:latin typeface="Calibri" charset="0"/>
              </a:rPr>
              <a:t> "</a:t>
            </a:r>
            <a:r>
              <a:rPr lang="nl-NL" sz="1800" dirty="0" err="1" smtClean="0">
                <a:solidFill>
                  <a:srgbClr val="7F7F7F"/>
                </a:solidFill>
                <a:latin typeface="Calibri" charset="0"/>
              </a:rPr>
              <a:t>Caffeine</a:t>
            </a:r>
            <a:r>
              <a:rPr lang="nl-NL" sz="1800" dirty="0" smtClean="0">
                <a:solidFill>
                  <a:srgbClr val="7F7F7F"/>
                </a:solidFill>
                <a:latin typeface="Calibri" charset="0"/>
              </a:rPr>
              <a:t>”.</a:t>
            </a: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  <a:defRPr/>
            </a:pP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Контента становилось все больше и больше. В выдаче становилось все больше «мусора».</a:t>
            </a:r>
          </a:p>
          <a:p>
            <a:pPr>
              <a:defRPr/>
            </a:pP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2. 2011 год, 24 февраля</a:t>
            </a: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объявляет о запуске в США алгоритма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Panda (Farmer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)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, основное предназначение которого - определение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«бесполезных»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страниц.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4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Плотность ключевой фразы в тексте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Актуальность термин</a:t>
            </a:r>
            <a:r>
              <a:rPr lang="ru-RU" sz="2000" b="1" dirty="0">
                <a:solidFill>
                  <a:srgbClr val="7F7F7F"/>
                </a:solidFill>
                <a:latin typeface="Calibri" charset="0"/>
              </a:rPr>
              <a:t>а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keyword-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02" y="1772816"/>
            <a:ext cx="4400930" cy="4536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6792" y="630002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…10-15 </a:t>
            </a:r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лет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5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LSI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тексты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Практика 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SEO </a:t>
            </a: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на Западе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top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048672" cy="4538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300028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Вместо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обычного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 SEO-</a:t>
            </a:r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копирайтинга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давно </a:t>
            </a:r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предлагается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 LSI-</a:t>
            </a:r>
            <a:r>
              <a:rPr lang="en-US" sz="1800" dirty="0" err="1" smtClean="0">
                <a:solidFill>
                  <a:srgbClr val="7F7F7F"/>
                </a:solidFill>
                <a:latin typeface="Calibri" charset="0"/>
              </a:rPr>
              <a:t>копирайтинг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3"/>
          <p:cNvSpPr>
            <a:spLocks/>
          </p:cNvSpPr>
          <p:nvPr/>
        </p:nvSpPr>
        <p:spPr bwMode="auto">
          <a:xfrm>
            <a:off x="900113" y="827088"/>
            <a:ext cx="7993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Давайте заглянем в будущее</a:t>
            </a:r>
            <a:r>
              <a:rPr lang="ru-RU" b="0" dirty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b="0" dirty="0">
                <a:solidFill>
                  <a:srgbClr val="18A6DB"/>
                </a:solidFill>
                <a:latin typeface="Calibri" charset="0"/>
              </a:rPr>
            </a:b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</a:t>
            </a:r>
            <a:endParaRPr lang="ru-RU" sz="4400" b="0" dirty="0"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58371" name="Picture 4" descr="terminator-vo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95450"/>
            <a:ext cx="87137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3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Упрощенная </a:t>
            </a:r>
            <a:r>
              <a:rPr lang="ru-RU" sz="2700" dirty="0">
                <a:solidFill>
                  <a:srgbClr val="18A6DB"/>
                </a:solidFill>
                <a:latin typeface="Calibri" charset="0"/>
              </a:rPr>
              <a:t>модель векторного пространства терминов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TF-IDF</a:t>
            </a: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 не решает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6300028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«Клык» - это больше про собаку. «Вискас» - про кошку.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" name="Picture 2" descr="13-42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1787783"/>
            <a:ext cx="5220072" cy="45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Google Wonder Wheel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Простой способ найти релевантные фразы к «основной»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googl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6" y="2642716"/>
            <a:ext cx="5651500" cy="273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6228020"/>
            <a:ext cx="3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В июле 2011 сервис был закрыт :(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0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err="1" smtClean="0">
                <a:solidFill>
                  <a:srgbClr val="18A6DB"/>
                </a:solidFill>
                <a:latin typeface="Calibri" charset="0"/>
              </a:rPr>
              <a:t>Quintura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Не 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, но все же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3" name="Picture 2" descr="Screenshot 2011-10-02 17.4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8964488" cy="28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1-10-13 14.2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336704" cy="51709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LSI 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тексты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Внутренняя система для 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LSI-</a:t>
            </a: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копирайтинга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Представьте себе, что каждый текст </a:t>
            </a: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–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 это то,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чем </a:t>
            </a:r>
            <a:r>
              <a:rPr lang="ru-RU" sz="2700" dirty="0">
                <a:solidFill>
                  <a:srgbClr val="18A6DB"/>
                </a:solidFill>
                <a:latin typeface="Calibri" charset="0"/>
              </a:rPr>
              <a:t>вы кормите малыша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5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baby-pand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54" y="1844824"/>
            <a:ext cx="6212690" cy="4473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227" y="6372036"/>
            <a:ext cx="514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Неужели вам хочется кормить его всякой бякой?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7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SYRW_1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05892"/>
            <a:ext cx="5397500" cy="4051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Поведенческие факторы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en-US" sz="2000" b="1" dirty="0">
                <a:solidFill>
                  <a:srgbClr val="7F7F7F"/>
                </a:solidFill>
                <a:latin typeface="Calibri" charset="0"/>
              </a:rPr>
              <a:t>U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ser </a:t>
            </a:r>
            <a:r>
              <a:rPr lang="en-US" sz="2000" b="1" dirty="0">
                <a:solidFill>
                  <a:srgbClr val="7F7F7F"/>
                </a:solidFill>
                <a:latin typeface="Calibri" charset="0"/>
              </a:rPr>
              <a:t>B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ehavior </a:t>
            </a:r>
            <a:r>
              <a:rPr lang="en-US" sz="2000" b="1" dirty="0">
                <a:solidFill>
                  <a:srgbClr val="7F7F7F"/>
                </a:solidFill>
                <a:latin typeface="Calibri" charset="0"/>
              </a:rPr>
              <a:t>D</a:t>
            </a:r>
            <a:r>
              <a:rPr lang="en-US" sz="2000" b="1" dirty="0" smtClean="0">
                <a:solidFill>
                  <a:srgbClr val="7F7F7F"/>
                </a:solidFill>
                <a:latin typeface="Calibri" charset="0"/>
              </a:rPr>
              <a:t>ata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6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845947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UBD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–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U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ser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B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ehavior Data</a:t>
            </a:r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Условно я разделил их на: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Поведенческие факторы в результатах поиска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 – SERP UBD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</a:t>
            </a:r>
            <a:endParaRPr lang="en-US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Поведенческие факторы на сайте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–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просто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UBD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21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Методы </a:t>
            </a:r>
            <a:r>
              <a:rPr lang="ru-RU" sz="2700" dirty="0">
                <a:solidFill>
                  <a:srgbClr val="18A6DB"/>
                </a:solidFill>
                <a:latin typeface="Calibri" charset="0"/>
              </a:rPr>
              <a:t>использования пользовательской статистики в поиске документов</a:t>
            </a:r>
            <a:br>
              <a:rPr lang="ru-RU" sz="2700" dirty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6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6084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24 февраля 2011 года (день запуска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Panda)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подал патент:</a:t>
            </a: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«Методы использования пользовательской статистики в поиске документов».</a:t>
            </a:r>
          </a:p>
          <a:p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Патент содержит примеры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двух типов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пользовательских данных: </a:t>
            </a:r>
          </a:p>
          <a:p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1. Частота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посещения страницы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или сайта из поиска.</a:t>
            </a: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2. Число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уникальных посетителей страницы или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сайта.</a:t>
            </a:r>
          </a:p>
          <a:p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Патент заканчивается словами:</a:t>
            </a:r>
          </a:p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«Иные пользовательские данные также могут быть использованы для совершенствования работы алгоритма поиска.»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4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Немного истории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6769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3. 2011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год, 11 апреля</a:t>
            </a:r>
          </a:p>
          <a:p>
            <a:pPr>
              <a:defRPr/>
            </a:pP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Panda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введена во всех странах мира для англоязычных запросов.</a:t>
            </a:r>
            <a:br>
              <a:rPr lang="ru-RU" sz="1800" dirty="0" smtClean="0">
                <a:solidFill>
                  <a:srgbClr val="7F7F7F"/>
                </a:solidFill>
                <a:latin typeface="Calibri" charset="0"/>
              </a:rPr>
            </a:b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4. 2011 год, 12 августа</a:t>
            </a: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Panda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официально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введена по всему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миру для всех языков (за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исключением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китайского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, японского и корейского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языка).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3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Ссылка на патент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Записываем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6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77686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http://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appft.uspto.gov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netacgi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/nph-Parser?Sect1=PTO2&amp;Sect2=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HITOFF&amp;u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=%2Fnetahtml%2FPTO%2Fsearch-adv.html&amp;r=1&amp;p=1&amp;f=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G&amp;l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=50&amp;d=PG01&amp;S1=20110179023.PGNR.&amp;OS=</a:t>
            </a:r>
            <a:r>
              <a:rPr lang="en-US" sz="1800" dirty="0" err="1">
                <a:solidFill>
                  <a:srgbClr val="7F7F7F"/>
                </a:solidFill>
                <a:latin typeface="Calibri" charset="0"/>
              </a:rPr>
              <a:t>dn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/20110179023&amp;RS=DN/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20110179023 </a:t>
            </a:r>
          </a:p>
          <a:p>
            <a:endParaRPr lang="en-US" sz="1800" dirty="0">
              <a:solidFill>
                <a:srgbClr val="7F7F7F"/>
              </a:solidFill>
              <a:latin typeface="Calibri" charset="0"/>
            </a:endParaRPr>
          </a:p>
          <a:p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:)</a:t>
            </a: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endParaRPr lang="en-US" sz="1800" dirty="0" smtClean="0">
              <a:solidFill>
                <a:srgbClr val="099FD6"/>
              </a:solidFill>
              <a:latin typeface="Calibri" charset="0"/>
            </a:endParaRPr>
          </a:p>
          <a:p>
            <a:r>
              <a:rPr lang="de-DE" sz="1800" dirty="0">
                <a:solidFill>
                  <a:srgbClr val="099FD6"/>
                </a:solidFill>
                <a:latin typeface="Calibri" charset="0"/>
              </a:rPr>
              <a:t>http://</a:t>
            </a:r>
            <a:r>
              <a:rPr lang="de-DE" sz="1800" dirty="0" err="1">
                <a:solidFill>
                  <a:srgbClr val="099FD6"/>
                </a:solidFill>
                <a:latin typeface="Calibri" charset="0"/>
              </a:rPr>
              <a:t>goo.gl</a:t>
            </a:r>
            <a:r>
              <a:rPr lang="de-DE" sz="1800" dirty="0">
                <a:solidFill>
                  <a:srgbClr val="099FD6"/>
                </a:solidFill>
                <a:latin typeface="Calibri" charset="0"/>
              </a:rPr>
              <a:t>/</a:t>
            </a:r>
            <a:r>
              <a:rPr lang="de-DE" sz="1800" dirty="0" err="1">
                <a:solidFill>
                  <a:srgbClr val="099FD6"/>
                </a:solidFill>
                <a:latin typeface="Calibri" charset="0"/>
              </a:rPr>
              <a:t>Dcbge</a:t>
            </a:r>
            <a:endParaRPr lang="ru-RU" sz="1800" dirty="0" smtClean="0">
              <a:solidFill>
                <a:srgbClr val="099FD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8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/>
          </p:cNvSpPr>
          <p:nvPr/>
        </p:nvSpPr>
        <p:spPr bwMode="auto">
          <a:xfrm>
            <a:off x="900113" y="827088"/>
            <a:ext cx="7993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ru-RU" b="0" dirty="0" smtClean="0">
                <a:solidFill>
                  <a:srgbClr val="18A6DB"/>
                </a:solidFill>
                <a:latin typeface="Calibri" charset="0"/>
              </a:rPr>
              <a:t>Мир</a:t>
            </a:r>
            <a:r>
              <a:rPr lang="ru-RU" b="0" dirty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b="0" dirty="0">
                <a:solidFill>
                  <a:srgbClr val="18A6DB"/>
                </a:solidFill>
                <a:latin typeface="Calibri" charset="0"/>
              </a:rPr>
            </a:b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Что пользователю хорошо, тому и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анда рада</a:t>
            </a:r>
            <a:endParaRPr lang="ru-RU" sz="4400" b="0" dirty="0"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cs typeface="Arial" charset="0"/>
              </a:rPr>
              <a:t>7</a:t>
            </a:r>
            <a:endParaRPr lang="ru-RU" b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 descr="Screenshot 2011-10-01 19.25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868144" cy="484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848225" y="1758950"/>
            <a:ext cx="3779838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smtClean="0"/>
              <a:t>Артем Бородатюк</a:t>
            </a:r>
          </a:p>
          <a:p>
            <a:pPr>
              <a:defRPr/>
            </a:pPr>
            <a:r>
              <a:rPr lang="en-US" sz="2000" smtClean="0">
                <a:solidFill>
                  <a:srgbClr val="18A6DB"/>
                </a:solidFill>
              </a:rPr>
              <a:t>     @ice_scream</a:t>
            </a:r>
          </a:p>
          <a:p>
            <a:pPr>
              <a:defRPr/>
            </a:pPr>
            <a:r>
              <a:rPr lang="en-US" sz="2000" smtClean="0">
                <a:solidFill>
                  <a:srgbClr val="18A6DB"/>
                </a:solidFill>
              </a:rPr>
              <a:t>     netpeak.me/ice_scream</a:t>
            </a:r>
          </a:p>
          <a:p>
            <a:pPr>
              <a:defRPr/>
            </a:pPr>
            <a:r>
              <a:rPr lang="en-US" sz="2000" smtClean="0">
                <a:solidFill>
                  <a:srgbClr val="18A6DB"/>
                </a:solidFill>
              </a:rPr>
              <a:t>     facebook.com/IceOd</a:t>
            </a:r>
          </a:p>
          <a:p>
            <a:pPr>
              <a:defRPr/>
            </a:pPr>
            <a:r>
              <a:rPr lang="en-US" sz="2000" smtClean="0">
                <a:solidFill>
                  <a:srgbClr val="18A6DB"/>
                </a:solidFill>
              </a:rPr>
              <a:t>     work@netpeak.net</a:t>
            </a:r>
          </a:p>
          <a:p>
            <a:pPr>
              <a:defRPr/>
            </a:pPr>
            <a:endParaRPr lang="en-US" sz="2000" smtClean="0">
              <a:solidFill>
                <a:srgbClr val="18A6DB"/>
              </a:solidFill>
              <a:latin typeface="Calibri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59338" y="4562475"/>
            <a:ext cx="360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sz="1800" smtClean="0">
                <a:cs typeface="LucidaGrande" charset="0"/>
              </a:rPr>
              <a:t>Подпишись на блог Netpeak: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1615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7924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097213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501900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946650" y="4946650"/>
            <a:ext cx="3060700" cy="900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407025" y="5183188"/>
            <a:ext cx="23987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sz="2000" u="sng" smtClean="0">
                <a:solidFill>
                  <a:srgbClr val="18A6DB"/>
                </a:solidFill>
              </a:rPr>
              <a:t>netpeak.ua/</a:t>
            </a:r>
            <a:r>
              <a:rPr lang="en-US" sz="2000" smtClean="0">
                <a:solidFill>
                  <a:srgbClr val="18A6DB"/>
                </a:solidFill>
                <a:latin typeface="Arial Black" charset="0"/>
              </a:rPr>
              <a:t>blog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4638"/>
            <a:ext cx="8064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95450"/>
            <a:ext cx="3538538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Немного неофициальной истории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pic>
        <p:nvPicPr>
          <p:cNvPr id="3" name="Picture 2" descr="thumbs_Agan_Haraha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72" y="1631216"/>
            <a:ext cx="6533480" cy="52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Немного неофициальной истории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7488832" cy="480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1. 9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февраля </a:t>
            </a: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Начался шторм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в выдаче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Google.com.ua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.</a:t>
            </a:r>
          </a:p>
          <a:p>
            <a:pPr>
              <a:defRPr/>
            </a:pP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. 24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февраля</a:t>
            </a: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Не забываем, что </a:t>
            </a:r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официально запустил алгоритм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Panda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</a:t>
            </a: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3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 15 июля</a:t>
            </a:r>
          </a:p>
          <a:p>
            <a:pPr>
              <a:defRPr/>
            </a:pP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рактически в режиме реального времени происходил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Google Dance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значительному проценту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сайтов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Подобный шторм длился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до 25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июля. </a:t>
            </a: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4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25 июля</a:t>
            </a:r>
          </a:p>
          <a:p>
            <a:pPr>
              <a:defRPr/>
            </a:pP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озиции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по практически всем запросам не только вернулись на свои места, но еще и выросли. </a:t>
            </a:r>
            <a:endParaRPr lang="ru-RU" sz="1800" dirty="0" smtClean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endParaRPr lang="ru-RU" sz="1800" dirty="0">
              <a:solidFill>
                <a:srgbClr val="7F7F7F"/>
              </a:solidFill>
              <a:latin typeface="Calibri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5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12 августа</a:t>
            </a:r>
          </a:p>
          <a:p>
            <a:pPr>
              <a:defRPr/>
            </a:pP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Через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2 недели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после шторма </a:t>
            </a:r>
            <a:r>
              <a:rPr lang="ru-RU" sz="1800" dirty="0" err="1" smtClean="0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объявил о запуске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Google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ru-RU" sz="1800" dirty="0" err="1">
                <a:solidFill>
                  <a:srgbClr val="7F7F7F"/>
                </a:solidFill>
                <a:latin typeface="Calibri" charset="0"/>
              </a:rPr>
              <a:t>Panda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 по всему миру.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В том числе и в Украине.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Внимание, вопрос!</a:t>
            </a:r>
            <a:br>
              <a:rPr lang="ru-RU" sz="27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pic>
        <p:nvPicPr>
          <p:cNvPr id="6" name="Picture 55" descr="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36882"/>
          <a:stretch>
            <a:fillRect/>
          </a:stretch>
        </p:blipFill>
        <p:spPr bwMode="auto">
          <a:xfrm>
            <a:off x="2556743" y="1916832"/>
            <a:ext cx="35274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5802" y="6021288"/>
            <a:ext cx="516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Так когда была введена </a:t>
            </a:r>
            <a:r>
              <a:rPr lang="en-US" sz="1800" dirty="0">
                <a:solidFill>
                  <a:srgbClr val="7F7F7F"/>
                </a:solidFill>
                <a:latin typeface="Calibri" charset="0"/>
              </a:rPr>
              <a:t>Google Panda </a:t>
            </a:r>
            <a:r>
              <a:rPr lang="ru-RU" sz="1800" dirty="0">
                <a:solidFill>
                  <a:srgbClr val="7F7F7F"/>
                </a:solidFill>
                <a:latin typeface="Calibri" charset="0"/>
              </a:rPr>
              <a:t>в Украине?</a:t>
            </a:r>
          </a:p>
        </p:txBody>
      </p:sp>
    </p:spTree>
    <p:extLst>
      <p:ext uri="{BB962C8B-B14F-4D97-AF65-F5344CB8AC3E}">
        <p14:creationId xmlns:p14="http://schemas.microsoft.com/office/powerpoint/2010/main" val="154991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>
                <a:solidFill>
                  <a:srgbClr val="18A6DB"/>
                </a:solidFill>
                <a:latin typeface="Calibri" charset="0"/>
              </a:rPr>
              <a:t>SEO</a:t>
            </a: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-мастера делали разные заявления</a:t>
            </a:r>
            <a:br>
              <a:rPr lang="ru-RU" sz="2700" dirty="0" smtClean="0">
                <a:solidFill>
                  <a:srgbClr val="18A6DB"/>
                </a:solidFill>
                <a:latin typeface="Calibri" charset="0"/>
              </a:rPr>
            </a:b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813" y="6228020"/>
            <a:ext cx="854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Часть считают, что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Panda 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была введена 9 февраля, другие </a:t>
            </a:r>
            <a:r>
              <a:rPr lang="en-US" sz="1800" dirty="0" smtClean="0">
                <a:solidFill>
                  <a:srgbClr val="7F7F7F"/>
                </a:solidFill>
                <a:latin typeface="Calibri" charset="0"/>
              </a:rPr>
              <a:t>–</a:t>
            </a:r>
            <a:r>
              <a:rPr lang="ru-RU" sz="1800" dirty="0" smtClean="0">
                <a:solidFill>
                  <a:srgbClr val="7F7F7F"/>
                </a:solidFill>
                <a:latin typeface="Calibri" charset="0"/>
              </a:rPr>
              <a:t> вторая половина июля. </a:t>
            </a:r>
            <a:endParaRPr lang="ru-RU" sz="18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" name="Picture 1" descr="thumbs_Agan_Harahap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66" y="1415602"/>
            <a:ext cx="4385558" cy="47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965200"/>
            <a:ext cx="7993062" cy="6635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>
                <a:solidFill>
                  <a:srgbClr val="18A6DB"/>
                </a:solidFill>
                <a:latin typeface="Calibri" charset="0"/>
              </a:rPr>
              <a:t>Продолжаем расследование</a:t>
            </a:r>
            <a:r>
              <a:rPr lang="ru-RU" sz="2200" dirty="0" smtClean="0">
                <a:solidFill>
                  <a:srgbClr val="18A6DB"/>
                </a:solidFill>
                <a:latin typeface="Calibri" charset="0"/>
              </a:rPr>
              <a:t/>
            </a:r>
            <a:br>
              <a:rPr lang="ru-RU" sz="2200" dirty="0" smtClean="0">
                <a:solidFill>
                  <a:srgbClr val="18A6DB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rgbClr val="7F7F7F"/>
                </a:solidFill>
                <a:latin typeface="Calibri" charset="0"/>
              </a:rPr>
              <a:t>Как это было?</a:t>
            </a:r>
            <a:endParaRPr lang="ru-RU" sz="2000" b="1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95288" y="942975"/>
            <a:ext cx="428625" cy="428625"/>
          </a:xfrm>
          <a:prstGeom prst="ellipse">
            <a:avLst/>
          </a:prstGeom>
          <a:solidFill>
            <a:srgbClr val="18A6D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2</a:t>
            </a:r>
            <a:endParaRPr lang="ru-RU" b="0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2" name="Picture 1" descr="thumbs_Agan_Haraha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52" y="1731764"/>
            <a:ext cx="6598124" cy="493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16944</TotalTime>
  <Words>1381</Words>
  <Application>Microsoft Macintosh PowerPoint</Application>
  <PresentationFormat>On-screen Show (4:3)</PresentationFormat>
  <Paragraphs>260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Тема Office</vt:lpstr>
      <vt:lpstr>PowerPoint Presentation</vt:lpstr>
      <vt:lpstr>Немного истории Как это было?</vt:lpstr>
      <vt:lpstr>Немного истории Как это было?</vt:lpstr>
      <vt:lpstr>Немного истории Как это было?</vt:lpstr>
      <vt:lpstr>Немного неофициальной истории Как это было?</vt:lpstr>
      <vt:lpstr>Немного неофициальной истории Как это было?</vt:lpstr>
      <vt:lpstr>Внимание, вопрос! ?</vt:lpstr>
      <vt:lpstr>SEO-мастера делали разные заявления </vt:lpstr>
      <vt:lpstr>Продолжаем расследование Как это было?</vt:lpstr>
      <vt:lpstr>Продолжаем расследование Как это было?</vt:lpstr>
      <vt:lpstr>Panda в Украине </vt:lpstr>
      <vt:lpstr>Шторм 9 февраля и 15-25 июля </vt:lpstr>
      <vt:lpstr>А что такое Panda вообще? </vt:lpstr>
      <vt:lpstr>Почему мы «не чувствуем» Panda?  </vt:lpstr>
      <vt:lpstr>Адалтщики и дорвейщики – Panda чувствуют хорошо  </vt:lpstr>
      <vt:lpstr>Изучаем Panda  </vt:lpstr>
      <vt:lpstr>PowerPoint Presentation</vt:lpstr>
      <vt:lpstr>PowerPoint Presentation</vt:lpstr>
      <vt:lpstr>PowerPoint Presentation</vt:lpstr>
      <vt:lpstr>Самое страшное – … </vt:lpstr>
      <vt:lpstr>Про кнопку +1 и robots.txt Googlebot пройдет там, где раньше не мог</vt:lpstr>
      <vt:lpstr>Уникальный текст не всегда уникальный Иногда он генерируемый</vt:lpstr>
      <vt:lpstr>Автоматически генерируемые тексты Для поисковых роботов</vt:lpstr>
      <vt:lpstr>Если бы Яндекс получал трафик из поиска Google То его трафик бы просел</vt:lpstr>
      <vt:lpstr>Ошибки в текстах </vt:lpstr>
      <vt:lpstr>Насколько важна валидная верстка? Проверим сам Google.com.ua</vt:lpstr>
      <vt:lpstr>Качественная страница в понимании Google Одна история годичной давности</vt:lpstr>
      <vt:lpstr>Из-за части контента может пострадать весь сайт </vt:lpstr>
      <vt:lpstr>Если сайт попал под Google Panda Что делать?</vt:lpstr>
      <vt:lpstr>Плотность ключевой фразы в тексте Актуальность термина</vt:lpstr>
      <vt:lpstr>LSI тексты Практика SEO на Западе</vt:lpstr>
      <vt:lpstr>PowerPoint Presentation</vt:lpstr>
      <vt:lpstr>Упрощенная модель векторного пространства терминов TF-IDF не решает</vt:lpstr>
      <vt:lpstr>Google Wonder Wheel Простой способ найти релевантные фразы к «основной»</vt:lpstr>
      <vt:lpstr>Quintura Не Google, но все же</vt:lpstr>
      <vt:lpstr>LSI тексты Внутренняя система для LSI-копирайтинга</vt:lpstr>
      <vt:lpstr>Представьте себе, что каждый текст – это то, чем вы кормите малыша</vt:lpstr>
      <vt:lpstr>Поведенческие факторы User Behavior Data</vt:lpstr>
      <vt:lpstr>Методы использования пользовательской статистики в поиске документов </vt:lpstr>
      <vt:lpstr>Ссылка на патент Записываем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Monti</dc:creator>
  <cp:lastModifiedBy>Artem Borodatjuk</cp:lastModifiedBy>
  <cp:revision>600</cp:revision>
  <dcterms:modified xsi:type="dcterms:W3CDTF">2011-10-13T16:30:28Z</dcterms:modified>
</cp:coreProperties>
</file>