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753" r:id="rId3"/>
    <p:sldId id="341" r:id="rId4"/>
    <p:sldId id="798" r:id="rId5"/>
    <p:sldId id="765" r:id="rId6"/>
    <p:sldId id="756" r:id="rId7"/>
    <p:sldId id="767" r:id="rId8"/>
    <p:sldId id="766" r:id="rId9"/>
    <p:sldId id="768" r:id="rId10"/>
    <p:sldId id="769" r:id="rId11"/>
    <p:sldId id="764" r:id="rId12"/>
    <p:sldId id="771" r:id="rId13"/>
    <p:sldId id="773" r:id="rId14"/>
    <p:sldId id="770" r:id="rId15"/>
    <p:sldId id="763" r:id="rId16"/>
    <p:sldId id="776" r:id="rId17"/>
    <p:sldId id="772" r:id="rId18"/>
    <p:sldId id="777" r:id="rId19"/>
    <p:sldId id="778" r:id="rId20"/>
    <p:sldId id="779" r:id="rId21"/>
    <p:sldId id="804" r:id="rId22"/>
    <p:sldId id="803" r:id="rId23"/>
    <p:sldId id="802" r:id="rId24"/>
    <p:sldId id="774" r:id="rId25"/>
    <p:sldId id="780" r:id="rId26"/>
    <p:sldId id="801" r:id="rId27"/>
    <p:sldId id="800" r:id="rId28"/>
    <p:sldId id="782" r:id="rId29"/>
    <p:sldId id="783" r:id="rId30"/>
    <p:sldId id="787" r:id="rId31"/>
    <p:sldId id="786" r:id="rId32"/>
    <p:sldId id="784" r:id="rId33"/>
    <p:sldId id="785" r:id="rId34"/>
    <p:sldId id="781" r:id="rId35"/>
    <p:sldId id="788" r:id="rId36"/>
    <p:sldId id="789" r:id="rId37"/>
    <p:sldId id="790" r:id="rId38"/>
    <p:sldId id="791" r:id="rId39"/>
    <p:sldId id="792" r:id="rId40"/>
    <p:sldId id="795" r:id="rId41"/>
    <p:sldId id="793" r:id="rId42"/>
    <p:sldId id="794" r:id="rId43"/>
    <p:sldId id="760" r:id="rId44"/>
    <p:sldId id="796" r:id="rId45"/>
    <p:sldId id="797" r:id="rId46"/>
    <p:sldId id="751" r:id="rId47"/>
    <p:sldId id="752" r:id="rId48"/>
    <p:sldId id="799" r:id="rId49"/>
    <p:sldId id="433" r:id="rId5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6"/>
    <a:srgbClr val="1C00EE"/>
    <a:srgbClr val="00E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1" autoAdjust="0"/>
    <p:restoredTop sz="94660"/>
  </p:normalViewPr>
  <p:slideViewPr>
    <p:cSldViewPr>
      <p:cViewPr>
        <p:scale>
          <a:sx n="50" d="100"/>
          <a:sy n="50" d="100"/>
        </p:scale>
        <p:origin x="-1788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49ED-229F-461C-BB87-84453CD056ED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C7C11-82AD-4CFA-A1D8-246E4B7D2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74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83EF3A0-8698-4B44-9639-33F1FEC74708}" type="slidenum">
              <a:rPr lang="uk-UA" smtClean="0">
                <a:solidFill>
                  <a:srgbClr val="000000"/>
                </a:solidFill>
                <a:sym typeface="Arial" pitchFamily="34" charset="0"/>
              </a:rPr>
              <a:pPr eaLnBrk="1" hangingPunct="1"/>
              <a:t>3</a:t>
            </a:fld>
            <a:endParaRPr lang="uk-UA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62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00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40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38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2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95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46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23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583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82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96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B96C-07E5-43C1-9E58-CEE1275A17C9}" type="datetimeFigureOut">
              <a:rPr lang="uk-UA" smtClean="0"/>
              <a:t>15.10.2011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1765-9693-41F2-86F0-DB07CE35A5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56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png"/><Relationship Id="rId38" Type="http://schemas.openxmlformats.org/officeDocument/2006/relationships/image" Target="../media/image39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37" Type="http://schemas.openxmlformats.org/officeDocument/2006/relationships/image" Target="../media/image38.jpe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mailto:eugen@uamaster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81916"/>
            <a:ext cx="2483768" cy="337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1470025"/>
          </a:xfrm>
        </p:spPr>
        <p:txBody>
          <a:bodyPr>
            <a:noAutofit/>
          </a:bodyPr>
          <a:lstStyle/>
          <a:p>
            <a:r>
              <a:rPr lang="en-US" sz="7700" b="1" dirty="0" smtClean="0"/>
              <a:t>SEO </a:t>
            </a:r>
            <a:r>
              <a:rPr lang="ru-RU" sz="7700" b="1" dirty="0" smtClean="0"/>
              <a:t>без макияжа</a:t>
            </a:r>
            <a:endParaRPr lang="uk-UA" sz="7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237626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i="1" dirty="0" err="1" smtClean="0">
                <a:solidFill>
                  <a:schemeClr val="tx1"/>
                </a:solidFill>
              </a:rPr>
              <a:t>Ua</a:t>
            </a:r>
            <a:r>
              <a:rPr lang="en-US" b="1" i="1" dirty="0" err="1" smtClean="0">
                <a:solidFill>
                  <a:srgbClr val="C00000"/>
                </a:solidFill>
              </a:rPr>
              <a:t>Master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Team:</a:t>
            </a:r>
          </a:p>
          <a:p>
            <a:pPr marL="361950" algn="l"/>
            <a:r>
              <a:rPr lang="ru-RU" b="1" i="1" dirty="0" smtClean="0">
                <a:solidFill>
                  <a:srgbClr val="C00000"/>
                </a:solidFill>
              </a:rPr>
              <a:t>Идея: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uk-UA" b="1" i="1" dirty="0" err="1" smtClean="0">
                <a:solidFill>
                  <a:schemeClr val="tx1"/>
                </a:solidFill>
              </a:rPr>
              <a:t>Юрий</a:t>
            </a:r>
            <a:r>
              <a:rPr lang="uk-UA" b="1" i="1" dirty="0" smtClean="0">
                <a:solidFill>
                  <a:schemeClr val="tx1"/>
                </a:solidFill>
              </a:rPr>
              <a:t> В</a:t>
            </a:r>
            <a:r>
              <a:rPr lang="ru-RU" b="1" i="1" dirty="0" err="1" smtClean="0">
                <a:solidFill>
                  <a:schemeClr val="tx1"/>
                </a:solidFill>
              </a:rPr>
              <a:t>ысовень</a:t>
            </a:r>
            <a:endParaRPr lang="ru-RU" b="1" i="1" dirty="0" smtClean="0">
              <a:solidFill>
                <a:schemeClr val="tx1"/>
              </a:solidFill>
            </a:endParaRPr>
          </a:p>
          <a:p>
            <a:pPr marL="361950" algn="l"/>
            <a:r>
              <a:rPr lang="ru-RU" b="1" i="1" dirty="0" smtClean="0">
                <a:solidFill>
                  <a:srgbClr val="C00000"/>
                </a:solidFill>
              </a:rPr>
              <a:t>Реализация:</a:t>
            </a:r>
            <a:r>
              <a:rPr lang="ru-RU" b="1" i="1" dirty="0" smtClean="0">
                <a:solidFill>
                  <a:schemeClr val="tx1"/>
                </a:solidFill>
              </a:rPr>
              <a:t> Анна Дзюба</a:t>
            </a:r>
          </a:p>
          <a:p>
            <a:pPr marL="361950" algn="l"/>
            <a:r>
              <a:rPr lang="uk-UA" b="1" i="1" dirty="0" err="1" smtClean="0">
                <a:solidFill>
                  <a:srgbClr val="C00000"/>
                </a:solidFill>
              </a:rPr>
              <a:t>Примазался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Евгений Шевченко</a:t>
            </a:r>
          </a:p>
          <a:p>
            <a:pPr algn="l"/>
            <a:endParaRPr lang="ru-RU" b="1" dirty="0">
              <a:solidFill>
                <a:srgbClr val="C00000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Харьков, 15 октября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6200"/>
            <a:ext cx="1468859" cy="5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28"/>
            <a:ext cx="8705573" cy="68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100" dirty="0" smtClean="0">
                <a:solidFill>
                  <a:srgbClr val="002060"/>
                </a:solidFill>
                <a:latin typeface="Molot" pitchFamily="50" charset="0"/>
              </a:rPr>
              <a:t>Покажи </a:t>
            </a:r>
            <a:r>
              <a:rPr lang="uk-UA" sz="11100" dirty="0" err="1" smtClean="0">
                <a:solidFill>
                  <a:srgbClr val="002060"/>
                </a:solidFill>
                <a:latin typeface="Molot" pitchFamily="50" charset="0"/>
              </a:rPr>
              <a:t>первое</a:t>
            </a:r>
            <a:r>
              <a:rPr lang="uk-UA" sz="11100" dirty="0" smtClean="0">
                <a:solidFill>
                  <a:srgbClr val="002060"/>
                </a:solidFill>
                <a:latin typeface="Molot" pitchFamily="50" charset="0"/>
              </a:rPr>
              <a:t> </a:t>
            </a:r>
            <a:r>
              <a:rPr lang="uk-UA" sz="11100" dirty="0" err="1">
                <a:solidFill>
                  <a:srgbClr val="002060"/>
                </a:solidFill>
                <a:latin typeface="Molot" pitchFamily="50" charset="0"/>
              </a:rPr>
              <a:t>место</a:t>
            </a:r>
            <a:r>
              <a:rPr lang="uk-UA" sz="11100" dirty="0" smtClean="0">
                <a:solidFill>
                  <a:srgbClr val="002060"/>
                </a:solidFill>
                <a:latin typeface="Molot" pitchFamily="50" charset="0"/>
              </a:rPr>
              <a:t>!</a:t>
            </a:r>
            <a:endParaRPr lang="uk-UA" sz="11100" dirty="0">
              <a:solidFill>
                <a:srgbClr val="002060"/>
              </a:solidFill>
              <a:latin typeface="Mol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0" y="19836"/>
            <a:ext cx="9158520" cy="69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724128" y="2564904"/>
            <a:ext cx="936104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5876528" y="1196752"/>
            <a:ext cx="5676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5868144" y="6453336"/>
            <a:ext cx="5676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5868144" y="5157192"/>
            <a:ext cx="567680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993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99332" name="Picture 4" descr="http://bigpicture.ru/wp-content/uploads/2009/07/bs800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12807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"/>
            <a:ext cx="7078200" cy="69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http://www.1zoom.ru/big2/29/133527-foxix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286639"/>
              </p:ext>
            </p:extLst>
          </p:nvPr>
        </p:nvGraphicFramePr>
        <p:xfrm>
          <a:off x="539552" y="1600200"/>
          <a:ext cx="4248472" cy="511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060"/>
                <a:gridCol w="2165412"/>
              </a:tblGrid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Позиция</a:t>
                      </a:r>
                      <a:endParaRPr lang="uk-U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</a:t>
                      </a:r>
                      <a:r>
                        <a:rPr lang="uk-UA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переходов</a:t>
                      </a:r>
                      <a:endParaRPr lang="uk-U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00E6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72,9%</a:t>
                      </a:r>
                    </a:p>
                  </a:txBody>
                  <a:tcPr marL="9525" marR="9525" marT="9525" marB="0" anchor="b">
                    <a:solidFill>
                      <a:srgbClr val="00E616"/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116632"/>
            <a:ext cx="3828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Позиция №1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на самом деле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ooho.ru/wp-content/uploads/2010/09/%D0%A2%D0%BE-%D1%87%D1%82%D0%BE-%D0%BD%D1%83%D0%B6%D0%BD%D0%B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http://www.gandex.ru/upl/oboi/u6735_2102_Anna-Sedokova-1920x1200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140" y="-202839"/>
            <a:ext cx="11686796" cy="73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94027"/>
              </p:ext>
            </p:extLst>
          </p:nvPr>
        </p:nvGraphicFramePr>
        <p:xfrm>
          <a:off x="539552" y="1268760"/>
          <a:ext cx="4248472" cy="562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060"/>
                <a:gridCol w="2165412"/>
              </a:tblGrid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Позиция</a:t>
                      </a:r>
                      <a:endParaRPr lang="uk-U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</a:t>
                      </a:r>
                      <a:r>
                        <a:rPr lang="uk-UA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переходов</a:t>
                      </a:r>
                      <a:endParaRPr lang="uk-UA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ctr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ctr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00E6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59,0%</a:t>
                      </a:r>
                    </a:p>
                  </a:txBody>
                  <a:tcPr marL="9525" marR="9525" marT="9525" marB="0" anchor="ctr">
                    <a:solidFill>
                      <a:srgbClr val="00E616"/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9525" marR="9525" marT="9525" marB="0" anchor="ctr"/>
                </a:tc>
              </a:tr>
              <a:tr h="443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9058" y="-171400"/>
            <a:ext cx="34419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 еще раз: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Позиция №8 </a:t>
            </a:r>
          </a:p>
        </p:txBody>
      </p:sp>
    </p:spTree>
    <p:extLst>
      <p:ext uri="{BB962C8B-B14F-4D97-AF65-F5344CB8AC3E}">
        <p14:creationId xmlns:p14="http://schemas.microsoft.com/office/powerpoint/2010/main" val="19141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60" y="9178"/>
            <a:ext cx="9174460" cy="67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достоверность </a:t>
            </a:r>
            <a:r>
              <a:rPr lang="ru-RU" sz="8800" b="1" dirty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позиции</a:t>
            </a:r>
          </a:p>
          <a:p>
            <a:pPr algn="ctr"/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СЕГОДНЯ</a:t>
            </a:r>
          </a:p>
          <a:p>
            <a:pPr algn="ctr"/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60-75</a:t>
            </a:r>
            <a:r>
              <a:rPr lang="ru-RU" sz="8800" b="1" dirty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%</a:t>
            </a:r>
            <a:endParaRPr lang="uk-UA" sz="8800" b="1" dirty="0">
              <a:solidFill>
                <a:srgbClr val="00E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6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413" y="5807075"/>
            <a:ext cx="9793288" cy="136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065213"/>
            <a:ext cx="16017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839913"/>
            <a:ext cx="12573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771650"/>
            <a:ext cx="11699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60750"/>
            <a:ext cx="10302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765300"/>
            <a:ext cx="15890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38931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60750"/>
            <a:ext cx="23574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625600"/>
            <a:ext cx="1219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56"/>
          <a:stretch>
            <a:fillRect/>
          </a:stretch>
        </p:blipFill>
        <p:spPr bwMode="auto">
          <a:xfrm>
            <a:off x="1762125" y="1020763"/>
            <a:ext cx="1800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52825"/>
            <a:ext cx="19986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60750"/>
            <a:ext cx="9636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39913"/>
            <a:ext cx="18573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22425"/>
            <a:ext cx="15001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122363"/>
            <a:ext cx="17859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24138"/>
            <a:ext cx="191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481263"/>
            <a:ext cx="21605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481263"/>
            <a:ext cx="1695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46563"/>
            <a:ext cx="14668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89313"/>
            <a:ext cx="11255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2"/>
          <a:stretch>
            <a:fillRect/>
          </a:stretch>
        </p:blipFill>
        <p:spPr bwMode="auto">
          <a:xfrm>
            <a:off x="3706813" y="836613"/>
            <a:ext cx="16922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9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050925"/>
            <a:ext cx="171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20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2481263"/>
            <a:ext cx="19875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21" name="Picture 34" descr="http://www.network.org.ua/assets/partners/logotypecoalition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103688"/>
            <a:ext cx="197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6" descr="http://lyapota.name/wp-content/uploads/2009/12/moyo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603500"/>
            <a:ext cx="8016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8" descr="http://www.b2blogger.com/i/articles/shoptop_logo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318000"/>
            <a:ext cx="2071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0" descr="http://itua.info/wp-content/uploads/2011/02/mmr_new_logo2-186x186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4" b="23387"/>
          <a:stretch>
            <a:fillRect/>
          </a:stretch>
        </p:blipFill>
        <p:spPr bwMode="auto">
          <a:xfrm>
            <a:off x="7358063" y="4246563"/>
            <a:ext cx="15001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2" descr="http://marketnews.com.ua/uploads/news/00000001837resize241x169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5680"/>
          <a:stretch>
            <a:fillRect/>
          </a:stretch>
        </p:blipFill>
        <p:spPr bwMode="auto">
          <a:xfrm>
            <a:off x="2214563" y="4246563"/>
            <a:ext cx="150018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164138"/>
            <a:ext cx="14811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1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00625"/>
            <a:ext cx="178593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2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97588"/>
            <a:ext cx="185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2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016500"/>
            <a:ext cx="1476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2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164138"/>
            <a:ext cx="16430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2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21263"/>
            <a:ext cx="1987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2" descr="http://www.pr-service.com.ua/data/site/Image/kinto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946775"/>
            <a:ext cx="9286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4" descr="http://retail.strahnadzor.ua/uploaded/Image/LOGO/retail_logo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6092825"/>
            <a:ext cx="19240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6" descr="http://krayina.strahnadzor.ua/uploaded/Image/LOGO/krayina_logo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949950"/>
            <a:ext cx="17859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8" descr="http://banknota.org/wp-content/uploads/2011/05/kreditprom2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932488"/>
            <a:ext cx="10001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2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1352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" name="Picture 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47625"/>
            <a:ext cx="7048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8" name="Picture 4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8913"/>
            <a:ext cx="1533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5" name="Rectangle 1"/>
          <p:cNvSpPr txBox="1">
            <a:spLocks noChangeArrowheads="1"/>
          </p:cNvSpPr>
          <p:nvPr/>
        </p:nvSpPr>
        <p:spPr>
          <a:xfrm>
            <a:off x="-252413" y="73025"/>
            <a:ext cx="3959226" cy="78422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>
              <a:defRPr/>
            </a:pPr>
            <a:r>
              <a:rPr lang="ru-RU" sz="3400" b="1" dirty="0" smtClean="0">
                <a:cs typeface="Calibri Bold" pitchFamily="34" charset="0"/>
                <a:sym typeface="Calibri Bold" pitchFamily="34" charset="0"/>
              </a:rPr>
              <a:t>Опыт </a:t>
            </a:r>
            <a:r>
              <a:rPr lang="en-US" sz="3400" b="1" dirty="0" err="1" smtClean="0">
                <a:cs typeface="Calibri Bold" pitchFamily="34" charset="0"/>
                <a:sym typeface="Calibri Bold" pitchFamily="34" charset="0"/>
              </a:rPr>
              <a:t>Ua</a:t>
            </a:r>
            <a:r>
              <a:rPr lang="en-US" sz="3400" b="1" dirty="0" err="1" smtClean="0">
                <a:solidFill>
                  <a:srgbClr val="C00000"/>
                </a:solidFill>
                <a:cs typeface="Calibri Bold" pitchFamily="34" charset="0"/>
                <a:sym typeface="Calibri Bold" pitchFamily="34" charset="0"/>
              </a:rPr>
              <a:t>Master</a:t>
            </a:r>
            <a:r>
              <a:rPr lang="ru-RU" sz="3400" b="1" dirty="0" smtClean="0">
                <a:solidFill>
                  <a:srgbClr val="C00000"/>
                </a:solidFill>
                <a:cs typeface="Calibri Bold" pitchFamily="34" charset="0"/>
                <a:sym typeface="Calibri Bold" pitchFamily="34" charset="0"/>
              </a:rPr>
              <a:t>:</a:t>
            </a:r>
            <a:endParaRPr lang="en-US" sz="3400" b="1" dirty="0" smtClean="0">
              <a:solidFill>
                <a:srgbClr val="C00000"/>
              </a:solidFill>
              <a:ea typeface="ヒラギノ角ゴ ProN W6"/>
              <a:cs typeface="ヒラギノ角ゴ ProN W6"/>
              <a:sym typeface="Calibri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43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29816"/>
            <a:ext cx="9134475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484784"/>
            <a:ext cx="3672408" cy="936104"/>
          </a:xfrm>
          <a:prstGeom prst="rect">
            <a:avLst/>
          </a:prstGeom>
          <a:noFill/>
          <a:ln>
            <a:solidFill>
              <a:srgbClr val="00E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483172"/>
            <a:ext cx="1748095" cy="3097955"/>
          </a:xfrm>
          <a:prstGeom prst="rect">
            <a:avLst/>
          </a:prstGeom>
          <a:noFill/>
          <a:ln>
            <a:solidFill>
              <a:srgbClr val="00E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149080"/>
            <a:ext cx="3672408" cy="720080"/>
          </a:xfrm>
          <a:prstGeom prst="rect">
            <a:avLst/>
          </a:prstGeom>
          <a:noFill/>
          <a:ln>
            <a:solidFill>
              <a:srgbClr val="00E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492896"/>
            <a:ext cx="367240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941168"/>
            <a:ext cx="367240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759732"/>
            <a:ext cx="792088" cy="597260"/>
          </a:xfrm>
          <a:prstGeom prst="rect">
            <a:avLst/>
          </a:prstGeom>
          <a:noFill/>
          <a:ln>
            <a:solidFill>
              <a:srgbClr val="00E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9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15" y="0"/>
            <a:ext cx="9942567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628800"/>
            <a:ext cx="8352928" cy="5112568"/>
          </a:xfrm>
          <a:prstGeom prst="rect">
            <a:avLst/>
          </a:prstGeom>
          <a:noFill/>
          <a:ln>
            <a:solidFill>
              <a:srgbClr val="00E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7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Давайте </a:t>
            </a:r>
            <a:r>
              <a:rPr lang="uk-UA" b="1" dirty="0" err="1" smtClean="0">
                <a:solidFill>
                  <a:srgbClr val="FF0000"/>
                </a:solidFill>
              </a:rPr>
              <a:t>угадаем</a:t>
            </a:r>
            <a:r>
              <a:rPr lang="uk-UA" b="1" dirty="0" smtClean="0">
                <a:solidFill>
                  <a:srgbClr val="FF0000"/>
                </a:solidFill>
              </a:rPr>
              <a:t> ;)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7" y="1556792"/>
            <a:ext cx="9196375" cy="546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6200"/>
            <a:ext cx="1468859" cy="5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Давайте </a:t>
            </a:r>
            <a:r>
              <a:rPr lang="uk-UA" b="1" dirty="0" err="1" smtClean="0">
                <a:solidFill>
                  <a:srgbClr val="FF0000"/>
                </a:solidFill>
              </a:rPr>
              <a:t>угадаем</a:t>
            </a:r>
            <a:r>
              <a:rPr lang="uk-UA" b="1" dirty="0" smtClean="0">
                <a:solidFill>
                  <a:srgbClr val="FF0000"/>
                </a:solidFill>
              </a:rPr>
              <a:t> ;)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7" y="1556792"/>
            <a:ext cx="9196375" cy="546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564904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66</a:t>
            </a:r>
            <a:r>
              <a:rPr lang="en-US" sz="4400" b="1" dirty="0">
                <a:solidFill>
                  <a:srgbClr val="FF0000"/>
                </a:solidFill>
              </a:rPr>
              <a:t>%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2780928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58%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077072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4206"/>
                </a:solidFill>
              </a:rPr>
              <a:t>25%</a:t>
            </a:r>
            <a:endParaRPr lang="uk-UA" sz="4400" b="1" dirty="0">
              <a:solidFill>
                <a:srgbClr val="0042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4149080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4206"/>
                </a:solidFill>
              </a:rPr>
              <a:t>39%</a:t>
            </a:r>
            <a:endParaRPr lang="uk-UA" sz="4400" b="1" dirty="0">
              <a:solidFill>
                <a:srgbClr val="00420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4773" y="2636912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-8%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717032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4206"/>
                </a:solidFill>
              </a:rPr>
              <a:t>+14%</a:t>
            </a:r>
            <a:endParaRPr lang="uk-UA" sz="4400" b="1" dirty="0">
              <a:solidFill>
                <a:srgbClr val="004206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6200"/>
            <a:ext cx="1468859" cy="5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1zoom.ru/big2/49/132494-foxix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8" y="-27538"/>
            <a:ext cx="9180716" cy="68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132632"/>
              </p:ext>
            </p:extLst>
          </p:nvPr>
        </p:nvGraphicFramePr>
        <p:xfrm>
          <a:off x="179512" y="116632"/>
          <a:ext cx="4248472" cy="654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638"/>
                <a:gridCol w="163883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Регион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Позиция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 Arbor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Billericay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Huddersfield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Montreal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Oberlin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Philadelphia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Singapore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Toronto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Toronto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Toulouse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Lafayette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Winnipeg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д</a:t>
            </a:r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остоверность</a:t>
            </a:r>
          </a:p>
          <a:p>
            <a:pPr algn="ctr"/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позиции</a:t>
            </a:r>
          </a:p>
          <a:p>
            <a:pPr algn="ctr"/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ЗАВТРА</a:t>
            </a:r>
          </a:p>
          <a:p>
            <a:pPr algn="ctr"/>
            <a:r>
              <a:rPr lang="en-US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~50</a:t>
            </a:r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%</a:t>
            </a:r>
            <a:endParaRPr lang="uk-UA" sz="8800" b="1" dirty="0">
              <a:solidFill>
                <a:srgbClr val="00E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86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Мобильный поиск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4.bp.blogspot.com/_en2P8xOkIDo/TIAbinTvvWI/AAAAAAAAACc/RldjKNhjkRs/s1600/google_loc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9126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д</a:t>
            </a:r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остоверность</a:t>
            </a:r>
          </a:p>
          <a:p>
            <a:pPr algn="ctr"/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позиции</a:t>
            </a:r>
          </a:p>
          <a:p>
            <a:pPr algn="ctr"/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ПОСЛЕЗАВТРА</a:t>
            </a:r>
          </a:p>
          <a:p>
            <a:pPr algn="ctr"/>
            <a:r>
              <a:rPr lang="en-US" sz="8800" b="1" dirty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&lt;</a:t>
            </a:r>
            <a:r>
              <a:rPr lang="en-US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50</a:t>
            </a:r>
            <a:r>
              <a:rPr lang="ru-RU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%</a:t>
            </a:r>
            <a:r>
              <a:rPr lang="en-US" sz="8800" b="1" dirty="0" smtClean="0">
                <a:solidFill>
                  <a:srgbClr val="00E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 (?)</a:t>
            </a:r>
            <a:endParaRPr lang="uk-UA" sz="8800" b="1" dirty="0">
              <a:solidFill>
                <a:srgbClr val="00E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34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Участницы ВИА Гры без макияжа шокировали фанатов | Культура |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71" y="1"/>
            <a:ext cx="10436372" cy="68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-171400"/>
            <a:ext cx="5004048" cy="7057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980728"/>
            <a:ext cx="46805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 </a:t>
            </a:r>
            <a:endParaRPr lang="en-US" sz="9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Molot" pitchFamily="50" charset="0"/>
              </a:rPr>
              <a:t>Позиционная </a:t>
            </a:r>
            <a:r>
              <a:rPr lang="ru-RU" sz="4400" dirty="0">
                <a:solidFill>
                  <a:schemeClr val="bg1"/>
                </a:solidFill>
                <a:latin typeface="Molot" pitchFamily="50" charset="0"/>
              </a:rPr>
              <a:t>ошибка оценки эффективности SEO</a:t>
            </a:r>
            <a:endParaRPr lang="uk-UA" sz="4400" dirty="0">
              <a:solidFill>
                <a:schemeClr val="bg1"/>
              </a:solidFill>
              <a:latin typeface="Mol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Участницы ВИА Гры без макияжа шокировали фанатов | Культура |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71" y="1"/>
            <a:ext cx="10436372" cy="68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6024" y="-171400"/>
            <a:ext cx="5004048" cy="7057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4536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9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 </a:t>
            </a:r>
            <a:endParaRPr lang="en-US" sz="9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r"/>
            <a:r>
              <a:rPr lang="ru-RU" sz="4400" dirty="0" smtClean="0">
                <a:solidFill>
                  <a:schemeClr val="bg1"/>
                </a:solidFill>
                <a:latin typeface="Molot" pitchFamily="50" charset="0"/>
              </a:rPr>
              <a:t>Трафик</a:t>
            </a:r>
          </a:p>
          <a:p>
            <a:pPr algn="r"/>
            <a:r>
              <a:rPr lang="ru-RU" sz="4400" dirty="0" smtClean="0">
                <a:solidFill>
                  <a:schemeClr val="bg1"/>
                </a:solidFill>
                <a:latin typeface="Molot" pitchFamily="50" charset="0"/>
              </a:rPr>
              <a:t>Трафику</a:t>
            </a:r>
          </a:p>
          <a:p>
            <a:pPr algn="r"/>
            <a:r>
              <a:rPr lang="ru-RU" sz="4400" dirty="0" smtClean="0">
                <a:solidFill>
                  <a:schemeClr val="bg1"/>
                </a:solidFill>
                <a:latin typeface="Molot" pitchFamily="50" charset="0"/>
              </a:rPr>
              <a:t>рознь</a:t>
            </a:r>
            <a:endParaRPr lang="uk-UA" sz="4400" dirty="0">
              <a:solidFill>
                <a:schemeClr val="bg1"/>
              </a:solidFill>
              <a:latin typeface="Mol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100138"/>
            <a:ext cx="6572250" cy="5026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dirty="0">
                <a:latin typeface="Calibri" pitchFamily="34" charset="0"/>
              </a:rPr>
              <a:t>Занимаюсь интернет-рекламой с 1999 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err="1">
                <a:latin typeface="Calibri" pitchFamily="34" charset="0"/>
              </a:rPr>
              <a:t>Блоггер</a:t>
            </a:r>
            <a:r>
              <a:rPr lang="ru-RU" sz="2600" dirty="0">
                <a:latin typeface="Calibri" pitchFamily="34" charset="0"/>
              </a:rPr>
              <a:t> года (</a:t>
            </a:r>
            <a:r>
              <a:rPr lang="en-US" sz="2600" dirty="0" err="1">
                <a:latin typeface="Calibri" pitchFamily="34" charset="0"/>
              </a:rPr>
              <a:t>InternetUa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ru-RU" sz="2600" dirty="0">
                <a:latin typeface="Calibri" pitchFamily="34" charset="0"/>
              </a:rPr>
              <a:t>2008)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>
                <a:latin typeface="Calibri" pitchFamily="34" charset="0"/>
              </a:rPr>
              <a:t>Самый полезный интернет-маркетолог Украины (</a:t>
            </a:r>
            <a:r>
              <a:rPr lang="en-US" sz="2600" dirty="0">
                <a:latin typeface="Calibri" pitchFamily="34" charset="0"/>
              </a:rPr>
              <a:t>MMR, </a:t>
            </a:r>
            <a:r>
              <a:rPr lang="ru-RU" sz="2600" dirty="0">
                <a:latin typeface="Calibri" pitchFamily="34" charset="0"/>
              </a:rPr>
              <a:t>2009)</a:t>
            </a:r>
            <a:endParaRPr lang="en-US" sz="26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>
                <a:latin typeface="Calibri" pitchFamily="34" charset="0"/>
              </a:rPr>
              <a:t>Автор самого полезного доклада на конференции «Поисковая оптимизация и продвижение сайтов в Интернете» (Москва, 2009)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>
                <a:latin typeface="Calibri" pitchFamily="34" charset="0"/>
              </a:rPr>
              <a:t>Глава жюри конкурса «Интернет-реклама» на «Золотом </a:t>
            </a:r>
            <a:r>
              <a:rPr lang="en-US" sz="2600" dirty="0">
                <a:latin typeface="Calibri" pitchFamily="34" charset="0"/>
              </a:rPr>
              <a:t>PRO</a:t>
            </a:r>
            <a:r>
              <a:rPr lang="uk-UA" sz="2600" dirty="0" err="1">
                <a:latin typeface="Calibri" pitchFamily="34" charset="0"/>
              </a:rPr>
              <a:t>пеллере</a:t>
            </a:r>
            <a:r>
              <a:rPr lang="ru-RU" sz="2600" dirty="0">
                <a:latin typeface="Calibri" pitchFamily="34" charset="0"/>
              </a:rPr>
              <a:t>» (2008)</a:t>
            </a:r>
            <a:r>
              <a:rPr lang="en-US" sz="2600" dirty="0">
                <a:latin typeface="Calibri" pitchFamily="34" charset="0"/>
              </a:rPr>
              <a:t> </a:t>
            </a:r>
            <a:endParaRPr lang="uk-UA" sz="26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>
                <a:latin typeface="Calibri" pitchFamily="34" charset="0"/>
              </a:rPr>
              <a:t>Член жюри конкурсов BUBA (2008, 2009),  </a:t>
            </a:r>
            <a:r>
              <a:rPr lang="en-US" sz="2600" dirty="0">
                <a:latin typeface="Calibri" pitchFamily="34" charset="0"/>
              </a:rPr>
              <a:t>X-ray MA (2010)</a:t>
            </a:r>
            <a:r>
              <a:rPr lang="ru-RU" sz="2600" dirty="0">
                <a:latin typeface="Calibri" pitchFamily="34" charset="0"/>
              </a:rPr>
              <a:t>, </a:t>
            </a:r>
            <a:r>
              <a:rPr lang="en-US" sz="2600" dirty="0">
                <a:latin typeface="Calibri" pitchFamily="34" charset="0"/>
              </a:rPr>
              <a:t>Ukrainian MA (2010)</a:t>
            </a:r>
            <a:endParaRPr lang="ru-RU" sz="26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>
                <a:latin typeface="Calibri" pitchFamily="34" charset="0"/>
              </a:rPr>
              <a:t>Преподаватель курса  «Интернет-реклама» (КНТЭУ, МАМ)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>
                <a:latin typeface="Calibri" pitchFamily="34" charset="0"/>
              </a:rPr>
              <a:t>Основатель и директор </a:t>
            </a:r>
            <a:r>
              <a:rPr lang="en-US" sz="2600" b="1" dirty="0">
                <a:latin typeface="Calibri" pitchFamily="34" charset="0"/>
              </a:rPr>
              <a:t>IMA</a:t>
            </a:r>
            <a:r>
              <a:rPr lang="ru-RU" sz="2600" dirty="0">
                <a:latin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</a:rPr>
              <a:t>Ua</a:t>
            </a:r>
            <a:r>
              <a:rPr lang="en-US" sz="2600" b="1" dirty="0" err="1">
                <a:solidFill>
                  <a:srgbClr val="C00000"/>
                </a:solidFill>
                <a:latin typeface="Calibri" pitchFamily="34" charset="0"/>
              </a:rPr>
              <a:t>Master</a:t>
            </a:r>
            <a:endParaRPr lang="ru-RU" sz="26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6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2400" dirty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8563"/>
            <a:ext cx="18240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5"/>
          <p:cNvSpPr>
            <a:spLocks noGrp="1"/>
          </p:cNvSpPr>
          <p:nvPr>
            <p:ph type="title"/>
          </p:nvPr>
        </p:nvSpPr>
        <p:spPr>
          <a:xfrm>
            <a:off x="455613" y="92075"/>
            <a:ext cx="8232775" cy="1109663"/>
          </a:xfrm>
        </p:spPr>
        <p:txBody>
          <a:bodyPr/>
          <a:lstStyle/>
          <a:p>
            <a:pPr eaLnBrk="1" hangingPunct="1"/>
            <a:r>
              <a:rPr lang="ru-RU" b="1" smtClean="0"/>
              <a:t>Ев</a:t>
            </a:r>
            <a:r>
              <a:rPr lang="ru-RU" b="1" smtClean="0">
                <a:solidFill>
                  <a:srgbClr val="C00000"/>
                </a:solidFill>
              </a:rPr>
              <a:t>гений</a:t>
            </a:r>
            <a:r>
              <a:rPr lang="ru-RU" b="1" smtClean="0"/>
              <a:t> Шевченко</a:t>
            </a:r>
            <a:endParaRPr lang="uk-UA" b="1" smtClean="0"/>
          </a:p>
        </p:txBody>
      </p:sp>
    </p:spTree>
    <p:extLst>
      <p:ext uri="{BB962C8B-B14F-4D97-AF65-F5344CB8AC3E}">
        <p14:creationId xmlns:p14="http://schemas.microsoft.com/office/powerpoint/2010/main" val="24937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dirty="0" err="1" smtClean="0">
                <a:solidFill>
                  <a:srgbClr val="0070C0"/>
                </a:solidFill>
                <a:latin typeface="Zhizn" pitchFamily="50" charset="0"/>
              </a:rPr>
              <a:t>Кто</a:t>
            </a:r>
            <a:r>
              <a:rPr lang="uk-UA" sz="8800" b="1" dirty="0" smtClean="0">
                <a:solidFill>
                  <a:srgbClr val="0070C0"/>
                </a:solidFill>
                <a:latin typeface="Zhizn" pitchFamily="50" charset="0"/>
              </a:rPr>
              <a:t> </a:t>
            </a:r>
            <a:r>
              <a:rPr lang="uk-UA" sz="8800" b="1" dirty="0" err="1" smtClean="0">
                <a:solidFill>
                  <a:srgbClr val="0070C0"/>
                </a:solidFill>
                <a:latin typeface="Zhizn" pitchFamily="50" charset="0"/>
              </a:rPr>
              <a:t>загляд</a:t>
            </a:r>
            <a:r>
              <a:rPr lang="ru-RU" sz="8800" b="1" dirty="0" err="1" smtClean="0">
                <a:solidFill>
                  <a:srgbClr val="0070C0"/>
                </a:solidFill>
                <a:latin typeface="Zhizn" pitchFamily="50" charset="0"/>
              </a:rPr>
              <a:t>ывает</a:t>
            </a:r>
            <a:r>
              <a:rPr lang="ru-RU" sz="8800" b="1" dirty="0" smtClean="0">
                <a:solidFill>
                  <a:srgbClr val="0070C0"/>
                </a:solidFill>
                <a:latin typeface="Zhizn" pitchFamily="50" charset="0"/>
              </a:rPr>
              <a:t> в статистику поисковых запросов?</a:t>
            </a:r>
            <a:endParaRPr lang="uk-UA" sz="8800" b="1" dirty="0">
              <a:solidFill>
                <a:srgbClr val="0070C0"/>
              </a:solidFill>
              <a:latin typeface="Zhiz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99392"/>
            <a:ext cx="8229600" cy="59766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3700" dirty="0"/>
              <a:t>30 </a:t>
            </a:r>
            <a:r>
              <a:rPr lang="uk-UA" sz="3700" dirty="0" err="1"/>
              <a:t>млн</a:t>
            </a:r>
            <a:r>
              <a:rPr lang="uk-UA" sz="3700" dirty="0"/>
              <a:t> </a:t>
            </a:r>
            <a:r>
              <a:rPr lang="uk-UA" sz="3700" dirty="0" err="1"/>
              <a:t>чол</a:t>
            </a:r>
            <a:r>
              <a:rPr lang="uk-UA" sz="3700" dirty="0"/>
              <a:t> скільки це </a:t>
            </a:r>
            <a:r>
              <a:rPr lang="uk-UA" sz="3700" dirty="0" smtClean="0"/>
              <a:t>відсотків</a:t>
            </a:r>
            <a:endParaRPr lang="en-US" sz="37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700" dirty="0" smtClean="0"/>
              <a:t>украинские порно сайты</a:t>
            </a:r>
            <a:endParaRPr lang="en-US" sz="37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700" dirty="0" smtClean="0"/>
              <a:t>какие </a:t>
            </a:r>
            <a:r>
              <a:rPr lang="ru-RU" sz="3700" dirty="0"/>
              <a:t>использовать мероприятия по программе </a:t>
            </a:r>
            <a:r>
              <a:rPr lang="ru-RU" sz="3700" dirty="0" smtClean="0"/>
              <a:t>лояльности</a:t>
            </a:r>
            <a:endParaRPr lang="en-US" sz="37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700" dirty="0"/>
              <a:t>50 посетителей на сайте сколько денег</a:t>
            </a:r>
            <a:endParaRPr lang="en-US" sz="37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3700" dirty="0"/>
              <a:t>8 $ за </a:t>
            </a:r>
            <a:r>
              <a:rPr lang="uk-UA" sz="3700" dirty="0" err="1" smtClean="0"/>
              <a:t>показы</a:t>
            </a:r>
            <a:endParaRPr lang="en-US" sz="37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3700" dirty="0" err="1"/>
              <a:t>сколько</a:t>
            </a:r>
            <a:r>
              <a:rPr lang="uk-UA" sz="3700" dirty="0"/>
              <a:t> </a:t>
            </a:r>
            <a:r>
              <a:rPr lang="uk-UA" sz="3700" dirty="0" err="1"/>
              <a:t>зарабатывает</a:t>
            </a:r>
            <a:r>
              <a:rPr lang="uk-UA" sz="3700" dirty="0"/>
              <a:t> </a:t>
            </a:r>
            <a:r>
              <a:rPr lang="en-US" sz="3700" dirty="0" err="1"/>
              <a:t>bigmir</a:t>
            </a:r>
            <a:endParaRPr lang="en-US" sz="37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561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E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92688"/>
          </a:xfrm>
        </p:spPr>
        <p:txBody>
          <a:bodyPr numCol="1">
            <a:noAutofit/>
          </a:bodyPr>
          <a:lstStyle/>
          <a:p>
            <a:r>
              <a:rPr lang="ru-RU" sz="3100" dirty="0"/>
              <a:t>контекстная реклама</a:t>
            </a:r>
          </a:p>
          <a:p>
            <a:r>
              <a:rPr lang="ru-RU" sz="3100" dirty="0"/>
              <a:t>контекстная реклама </a:t>
            </a:r>
            <a:r>
              <a:rPr lang="ru-RU" sz="3100" dirty="0" err="1"/>
              <a:t>google</a:t>
            </a:r>
            <a:r>
              <a:rPr lang="ru-RU" sz="3100" dirty="0"/>
              <a:t> </a:t>
            </a:r>
            <a:r>
              <a:rPr lang="ru-RU" sz="3100" dirty="0" err="1"/>
              <a:t>adwords</a:t>
            </a:r>
            <a:endParaRPr lang="ru-RU" sz="3100" dirty="0"/>
          </a:p>
          <a:p>
            <a:r>
              <a:rPr lang="ru-RU" sz="3100" dirty="0"/>
              <a:t>контекстная реклама в </a:t>
            </a:r>
            <a:r>
              <a:rPr lang="ru-RU" sz="3100" dirty="0" err="1"/>
              <a:t>adwords</a:t>
            </a:r>
            <a:endParaRPr lang="ru-RU" sz="3100" dirty="0"/>
          </a:p>
          <a:p>
            <a:r>
              <a:rPr lang="ru-RU" sz="3100" dirty="0"/>
              <a:t>контекстная реклама в интернете</a:t>
            </a:r>
          </a:p>
          <a:p>
            <a:r>
              <a:rPr lang="ru-RU" sz="3100" dirty="0"/>
              <a:t>контекстная реклама в социальных сетях</a:t>
            </a:r>
          </a:p>
          <a:p>
            <a:r>
              <a:rPr lang="ru-RU" sz="3100" dirty="0"/>
              <a:t>контекстная реклама </a:t>
            </a:r>
            <a:r>
              <a:rPr lang="ru-RU" sz="3100" dirty="0" smtClean="0"/>
              <a:t>заказать</a:t>
            </a:r>
          </a:p>
          <a:p>
            <a:r>
              <a:rPr lang="ru-RU" sz="3100" dirty="0"/>
              <a:t>контекстная реклама или поисковая </a:t>
            </a:r>
            <a:r>
              <a:rPr lang="ru-RU" sz="3100" dirty="0" smtClean="0"/>
              <a:t>оптимизация</a:t>
            </a:r>
          </a:p>
          <a:p>
            <a:r>
              <a:rPr lang="ru-RU" sz="3100" dirty="0"/>
              <a:t>контекстная реклама </a:t>
            </a:r>
            <a:r>
              <a:rPr lang="ru-RU" sz="3100" dirty="0" err="1" smtClean="0"/>
              <a:t>киев</a:t>
            </a:r>
            <a:endParaRPr lang="ru-RU" sz="3100" dirty="0" smtClean="0"/>
          </a:p>
          <a:p>
            <a:r>
              <a:rPr lang="ru-RU" sz="3100" dirty="0"/>
              <a:t>контекстная </a:t>
            </a:r>
            <a:r>
              <a:rPr lang="ru-RU" sz="3100" dirty="0" smtClean="0"/>
              <a:t>реклама </a:t>
            </a:r>
            <a:r>
              <a:rPr lang="en-US" sz="3100" dirty="0" smtClean="0"/>
              <a:t>yandex.ru</a:t>
            </a:r>
            <a:endParaRPr lang="ru-RU" sz="3100" dirty="0" smtClean="0"/>
          </a:p>
          <a:p>
            <a:r>
              <a:rPr lang="ru-RU" sz="3100" dirty="0"/>
              <a:t>контекстная реклама на первой странице </a:t>
            </a:r>
            <a:r>
              <a:rPr lang="ru-RU" sz="3100" dirty="0" smtClean="0"/>
              <a:t>поиска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1663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 numCol="1">
            <a:noAutofit/>
          </a:bodyPr>
          <a:lstStyle/>
          <a:p>
            <a:r>
              <a:rPr lang="ru-RU" sz="2900" dirty="0" err="1" smtClean="0">
                <a:solidFill>
                  <a:schemeClr val="bg1"/>
                </a:solidFill>
              </a:rPr>
              <a:t>контекстна</a:t>
            </a:r>
            <a:r>
              <a:rPr lang="ru-RU" sz="2900" dirty="0" smtClean="0">
                <a:solidFill>
                  <a:schemeClr val="bg1"/>
                </a:solidFill>
              </a:rPr>
              <a:t> </a:t>
            </a:r>
            <a:r>
              <a:rPr lang="ru-RU" sz="2900" dirty="0">
                <a:solidFill>
                  <a:schemeClr val="bg1"/>
                </a:solidFill>
              </a:rPr>
              <a:t>реклама что это</a:t>
            </a:r>
          </a:p>
          <a:p>
            <a:r>
              <a:rPr lang="ru-RU" sz="2900" dirty="0">
                <a:solidFill>
                  <a:schemeClr val="bg1"/>
                </a:solidFill>
              </a:rPr>
              <a:t>контекстная реклама - что </a:t>
            </a:r>
            <a:r>
              <a:rPr lang="ru-RU" sz="2900" dirty="0" err="1">
                <a:solidFill>
                  <a:schemeClr val="bg1"/>
                </a:solidFill>
              </a:rPr>
              <a:t>єто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- это</a:t>
            </a: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'</a:t>
            </a:r>
            <a:r>
              <a:rPr lang="ru-RU" sz="2900" dirty="0" err="1">
                <a:solidFill>
                  <a:schemeClr val="bg1"/>
                </a:solidFill>
              </a:rPr>
              <a:t>nj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в интернете - что это?</a:t>
            </a:r>
          </a:p>
          <a:p>
            <a:r>
              <a:rPr lang="ru-RU" sz="2900" dirty="0">
                <a:solidFill>
                  <a:schemeClr val="bg1"/>
                </a:solidFill>
              </a:rPr>
              <a:t>контекстная реклама в интернете диплом</a:t>
            </a: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</a:t>
            </a:r>
            <a:r>
              <a:rPr lang="ru-RU" sz="2900" dirty="0" err="1">
                <a:solidFill>
                  <a:schemeClr val="bg1"/>
                </a:solidFill>
              </a:rPr>
              <a:t>єто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и </a:t>
            </a:r>
            <a:r>
              <a:rPr lang="ru-RU" sz="2900" dirty="0" err="1">
                <a:solidFill>
                  <a:schemeClr val="bg1"/>
                </a:solidFill>
              </a:rPr>
              <a:t>банерная</a:t>
            </a:r>
            <a:r>
              <a:rPr lang="ru-RU" sz="2900" dirty="0">
                <a:solidFill>
                  <a:schemeClr val="bg1"/>
                </a:solidFill>
              </a:rPr>
              <a:t> реклама это</a:t>
            </a: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</a:t>
            </a:r>
            <a:r>
              <a:rPr lang="ru-RU" sz="2900" dirty="0" err="1">
                <a:solidFill>
                  <a:schemeClr val="bg1"/>
                </a:solidFill>
              </a:rPr>
              <a:t>медийная</a:t>
            </a:r>
            <a:r>
              <a:rPr lang="ru-RU" sz="2900" dirty="0">
                <a:solidFill>
                  <a:schemeClr val="bg1"/>
                </a:solidFill>
              </a:rPr>
              <a:t> реклама</a:t>
            </a: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определение</a:t>
            </a:r>
          </a:p>
          <a:p>
            <a:r>
              <a:rPr lang="ru-RU" sz="2900" dirty="0">
                <a:solidFill>
                  <a:schemeClr val="bg1"/>
                </a:solidFill>
              </a:rPr>
              <a:t>контекстная рекламы прогнозы 2011</a:t>
            </a:r>
          </a:p>
          <a:p>
            <a:r>
              <a:rPr lang="ru-RU" sz="2900" dirty="0" smtClean="0">
                <a:solidFill>
                  <a:schemeClr val="bg1"/>
                </a:solidFill>
              </a:rPr>
              <a:t>контекстная </a:t>
            </a:r>
            <a:r>
              <a:rPr lang="ru-RU" sz="2900" dirty="0">
                <a:solidFill>
                  <a:schemeClr val="bg1"/>
                </a:solidFill>
              </a:rPr>
              <a:t>реклама что </a:t>
            </a:r>
            <a:r>
              <a:rPr lang="ru-RU" sz="2900" dirty="0" smtClean="0">
                <a:solidFill>
                  <a:schemeClr val="bg1"/>
                </a:solidFill>
              </a:rPr>
              <a:t>такое</a:t>
            </a:r>
            <a:endParaRPr lang="ru-RU" sz="2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6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5500" dirty="0">
              <a:latin typeface="Molot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erEarl BT" pitchFamily="66" charset="0"/>
              </a:rPr>
              <a:t>10-30</a:t>
            </a:r>
            <a:r>
              <a:rPr lang="en-US" sz="2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erEarl BT" pitchFamily="66" charset="0"/>
              </a:rPr>
              <a:t>%</a:t>
            </a:r>
            <a:endParaRPr lang="ru-RU" sz="2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t" pitchFamily="50" charset="0"/>
            </a:endParaRPr>
          </a:p>
          <a:p>
            <a:pPr algn="ctr"/>
            <a:r>
              <a:rPr lang="ru-RU" sz="9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t" pitchFamily="50" charset="0"/>
              </a:rPr>
              <a:t>не целевые</a:t>
            </a:r>
            <a:endParaRPr lang="uk-UA" sz="9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t" pitchFamily="50" charset="0"/>
            </a:endParaRPr>
          </a:p>
          <a:p>
            <a:pPr algn="ctr"/>
            <a:r>
              <a:rPr lang="ru-RU" sz="9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lot" pitchFamily="50" charset="0"/>
              </a:rPr>
              <a:t>переходы</a:t>
            </a:r>
            <a:endParaRPr lang="ru-RU" sz="9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l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0" dirty="0" smtClean="0">
                <a:latin typeface="Airport" pitchFamily="50" charset="0"/>
              </a:rPr>
              <a:t>А теперь</a:t>
            </a:r>
          </a:p>
          <a:p>
            <a:pPr algn="ctr"/>
            <a:r>
              <a:rPr lang="ru-RU" sz="14000" dirty="0" smtClean="0">
                <a:latin typeface="Airport" pitchFamily="50" charset="0"/>
              </a:rPr>
              <a:t>самое интересное</a:t>
            </a:r>
            <a:endParaRPr lang="uk-UA" sz="14000" dirty="0">
              <a:latin typeface="Airpor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 db" pitchFamily="50" charset="0"/>
              </a:rPr>
              <a:t>запро</a:t>
            </a:r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 db" pitchFamily="50" charset="0"/>
              </a:rPr>
              <a:t>c</a:t>
            </a:r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 db" pitchFamily="50" charset="0"/>
              </a:rPr>
              <a:t>ы</a:t>
            </a:r>
            <a:endParaRPr lang="uk-UA" sz="8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 db" pitchFamily="50" charset="0"/>
            </a:endParaRPr>
          </a:p>
          <a:p>
            <a:pPr algn="ctr"/>
            <a:r>
              <a:rPr lang="uk-UA" sz="1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</a:p>
          <a:p>
            <a:pPr algn="ctr"/>
            <a:r>
              <a:rPr lang="uk-UA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 db" pitchFamily="50" charset="0"/>
              </a:rPr>
              <a:t>продажи</a:t>
            </a:r>
            <a:endParaRPr lang="uk-UA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 d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38127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36587">
                <a:tc>
                  <a:txBody>
                    <a:bodyPr/>
                    <a:lstStyle/>
                    <a:p>
                      <a:pPr algn="ctr"/>
                      <a:r>
                        <a:rPr lang="uk-UA" sz="6600" dirty="0" err="1" smtClean="0"/>
                        <a:t>Искали</a:t>
                      </a:r>
                      <a:endParaRPr lang="uk-UA" sz="6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600" dirty="0" smtClean="0"/>
                        <a:t>Покупали</a:t>
                      </a:r>
                      <a:endParaRPr lang="uk-UA" sz="6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06"/>
                    </a:solidFill>
                  </a:tcPr>
                </a:tc>
              </a:tr>
              <a:tr h="635792">
                <a:tc>
                  <a:txBody>
                    <a:bodyPr/>
                    <a:lstStyle/>
                    <a:p>
                      <a:pPr algn="ctr"/>
                      <a:r>
                        <a:rPr lang="uk-UA" sz="3300" dirty="0" smtClean="0"/>
                        <a:t>Ноутбук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dirty="0" err="1" smtClean="0"/>
                        <a:t>Веб-камера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777">
                <a:tc>
                  <a:txBody>
                    <a:bodyPr/>
                    <a:lstStyle/>
                    <a:p>
                      <a:pPr algn="ctr"/>
                      <a:r>
                        <a:rPr lang="uk-UA" sz="3300" dirty="0" err="1" smtClean="0"/>
                        <a:t>Монитор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300" dirty="0" err="1" smtClean="0"/>
                        <a:t>Веб-камера</a:t>
                      </a:r>
                      <a:endParaRPr lang="uk-UA" sz="3300" dirty="0" smtClean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51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/>
                        <a:t>Моби</a:t>
                      </a:r>
                      <a:r>
                        <a:rPr lang="ru-RU" sz="3300" baseline="0" dirty="0" smtClean="0"/>
                        <a:t>льный телефон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Блендер</a:t>
                      </a:r>
                      <a:r>
                        <a:rPr lang="uk-UA" sz="3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uk-UA" sz="3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погружной</a:t>
                      </a:r>
                      <a:endParaRPr lang="en-US" sz="3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300" dirty="0" err="1" smtClean="0"/>
                        <a:t>Фотоаппарат</a:t>
                      </a:r>
                      <a:r>
                        <a:rPr lang="uk-UA" sz="33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err="1" smtClean="0"/>
                        <a:t>Йогуртница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51">
                <a:tc>
                  <a:txBody>
                    <a:bodyPr/>
                    <a:lstStyle/>
                    <a:p>
                      <a:pPr algn="ctr"/>
                      <a:r>
                        <a:rPr lang="uk-UA" sz="3300" dirty="0" err="1" smtClean="0"/>
                        <a:t>Наушники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300" dirty="0" smtClean="0"/>
                        <a:t>Кабель </a:t>
                      </a:r>
                      <a:r>
                        <a:rPr lang="en-US" sz="3300" dirty="0" smtClean="0"/>
                        <a:t>USB 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300" dirty="0" smtClean="0"/>
                        <a:t>Моби</a:t>
                      </a:r>
                      <a:r>
                        <a:rPr lang="ru-RU" sz="3300" baseline="0" dirty="0" smtClean="0"/>
                        <a:t>льный телефон</a:t>
                      </a:r>
                      <a:endParaRPr lang="uk-UA" sz="3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300" dirty="0" smtClean="0"/>
                        <a:t>Карта </a:t>
                      </a:r>
                      <a:r>
                        <a:rPr lang="uk-UA" sz="3300" dirty="0" err="1" smtClean="0"/>
                        <a:t>памяти</a:t>
                      </a:r>
                      <a:endParaRPr lang="uk-UA" sz="3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51">
                <a:tc>
                  <a:txBody>
                    <a:bodyPr/>
                    <a:lstStyle/>
                    <a:p>
                      <a:pPr algn="ctr"/>
                      <a:r>
                        <a:rPr lang="uk-UA" sz="3300" dirty="0" smtClean="0"/>
                        <a:t>Ноутбук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300" dirty="0" smtClean="0"/>
                        <a:t>(+)Мышка</a:t>
                      </a:r>
                      <a:endParaRPr lang="uk-UA" sz="3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587">
                <a:tc>
                  <a:txBody>
                    <a:bodyPr/>
                    <a:lstStyle/>
                    <a:p>
                      <a:pPr algn="ctr"/>
                      <a:r>
                        <a:rPr lang="uk-UA" sz="3300" dirty="0" err="1" smtClean="0"/>
                        <a:t>Фотоаппарат</a:t>
                      </a:r>
                      <a:r>
                        <a:rPr lang="uk-UA" sz="3300" dirty="0" smtClean="0"/>
                        <a:t> </a:t>
                      </a:r>
                      <a:endParaRPr lang="uk-UA" sz="3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300" baseline="0" dirty="0" smtClean="0"/>
                        <a:t>(+) </a:t>
                      </a:r>
                      <a:r>
                        <a:rPr lang="en-US" sz="3300" dirty="0" smtClean="0"/>
                        <a:t>C</a:t>
                      </a:r>
                      <a:r>
                        <a:rPr lang="ru-RU" sz="3300" dirty="0" smtClean="0"/>
                        <a:t>умка</a:t>
                      </a:r>
                      <a:r>
                        <a:rPr lang="ru-RU" sz="3300" baseline="0" dirty="0" smtClean="0"/>
                        <a:t> для фотоаппарата</a:t>
                      </a:r>
                      <a:endParaRPr lang="uk-UA" sz="33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0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uk-UA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 db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port" pitchFamily="50" charset="0"/>
              </a:rPr>
              <a:t>0-20% </a:t>
            </a:r>
            <a:r>
              <a:rPr lang="uk-UA" sz="11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port" pitchFamily="50" charset="0"/>
              </a:rPr>
              <a:t>запросов</a:t>
            </a:r>
            <a:endParaRPr lang="uk-UA" sz="1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rport" pitchFamily="50" charset="0"/>
            </a:endParaRPr>
          </a:p>
          <a:p>
            <a:pPr algn="ctr"/>
            <a:r>
              <a:rPr lang="uk-UA" sz="1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port" pitchFamily="50" charset="0"/>
              </a:rPr>
              <a:t>≠ </a:t>
            </a:r>
            <a:r>
              <a:rPr lang="uk-UA" sz="1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irport" pitchFamily="50" charset="0"/>
              </a:rPr>
              <a:t>продажам</a:t>
            </a:r>
            <a:endParaRPr lang="uk-UA" sz="1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irpor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0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Мораль?</a:t>
            </a:r>
            <a:endParaRPr lang="uk-UA" sz="1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17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Единственный слайд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для </a:t>
            </a:r>
            <a:r>
              <a:rPr lang="en-US" sz="4400" b="1" dirty="0" smtClean="0">
                <a:solidFill>
                  <a:srgbClr val="FF0000"/>
                </a:solidFill>
              </a:rPr>
              <a:t>SEO-</a:t>
            </a:r>
            <a:r>
              <a:rPr lang="ru-RU" sz="4400" b="1" dirty="0" smtClean="0">
                <a:solidFill>
                  <a:srgbClr val="FF0000"/>
                </a:solidFill>
              </a:rPr>
              <a:t>специалистов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 этой презентации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80928"/>
            <a:ext cx="5429250" cy="1857375"/>
          </a:xfrm>
          <a:prstGeom prst="rect">
            <a:avLst/>
          </a:prstGeom>
          <a:noFill/>
          <a:ln w="9525">
            <a:solidFill>
              <a:srgbClr val="1C00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057308"/>
            <a:ext cx="73448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dirty="0" err="1" smtClean="0"/>
              <a:t>Далее</a:t>
            </a:r>
            <a:r>
              <a:rPr lang="uk-UA" sz="3300" b="1" dirty="0" smtClean="0"/>
              <a:t> – </a:t>
            </a:r>
            <a:r>
              <a:rPr lang="uk-UA" sz="3300" b="1" dirty="0" err="1" smtClean="0"/>
              <a:t>исключительно</a:t>
            </a:r>
            <a:r>
              <a:rPr lang="uk-UA" sz="3300" b="1" dirty="0" smtClean="0"/>
              <a:t> для </a:t>
            </a:r>
            <a:r>
              <a:rPr lang="uk-UA" sz="3300" b="1" dirty="0" err="1" smtClean="0"/>
              <a:t>заказчиков</a:t>
            </a:r>
            <a:r>
              <a:rPr lang="uk-UA" sz="3300" b="1" dirty="0" smtClean="0"/>
              <a:t> </a:t>
            </a:r>
            <a:r>
              <a:rPr lang="en-US" sz="3300" b="1" dirty="0" smtClean="0"/>
              <a:t>SEO-</a:t>
            </a:r>
            <a:r>
              <a:rPr lang="ru-RU" sz="3300" b="1" dirty="0" smtClean="0"/>
              <a:t>услуг и других рекламодателей</a:t>
            </a:r>
            <a:endParaRPr lang="uk-UA" sz="33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6200"/>
            <a:ext cx="1468859" cy="5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http://maxtraf.com/wordpress/wp-content/uploads/viagr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10696575" cy="7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E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err="1" smtClean="0">
                <a:solidFill>
                  <a:schemeClr val="tx1"/>
                </a:solidFill>
                <a:latin typeface="Airport" pitchFamily="50" charset="0"/>
              </a:rPr>
              <a:t>Довзвешивайте</a:t>
            </a:r>
            <a:r>
              <a:rPr lang="uk-UA" sz="9600" dirty="0" smtClean="0">
                <a:solidFill>
                  <a:schemeClr val="tx1"/>
                </a:solidFill>
                <a:latin typeface="Airport" pitchFamily="50" charset="0"/>
              </a:rPr>
              <a:t> </a:t>
            </a:r>
            <a:r>
              <a:rPr lang="uk-UA" sz="9600" dirty="0" err="1" smtClean="0">
                <a:solidFill>
                  <a:schemeClr val="tx1"/>
                </a:solidFill>
                <a:latin typeface="Airport" pitchFamily="50" charset="0"/>
              </a:rPr>
              <a:t>цен</a:t>
            </a:r>
            <a:r>
              <a:rPr lang="ru-RU" sz="9600" dirty="0" smtClean="0">
                <a:solidFill>
                  <a:schemeClr val="tx1"/>
                </a:solidFill>
                <a:latin typeface="Airport" pitchFamily="50" charset="0"/>
              </a:rPr>
              <a:t>ы и результаты</a:t>
            </a:r>
            <a:endParaRPr lang="uk-UA" sz="9600" dirty="0">
              <a:solidFill>
                <a:schemeClr val="tx1"/>
              </a:solidFill>
              <a:latin typeface="Airpor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  <a:cs typeface="Angsana New" pitchFamily="18" charset="-34"/>
              </a:rPr>
              <a:t>C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  <a:cs typeface="Angsana New" pitchFamily="18" charset="-34"/>
              </a:rPr>
              <a:t>читаете эффективность по позициям?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  <a:cs typeface="Angsana New" pitchFamily="18" charset="-34"/>
            </a:endParaRPr>
          </a:p>
          <a:p>
            <a:pPr marL="742950" indent="-742950" algn="ctr">
              <a:buAutoNum type="arabicPeriod"/>
            </a:pP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  <a:cs typeface="Angsana New" pitchFamily="18" charset="-34"/>
            </a:endParaRPr>
          </a:p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  <a:cs typeface="Angsana New" pitchFamily="18" charset="-34"/>
              </a:rPr>
              <a:t>Для директора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  <a:cs typeface="Angsana New" pitchFamily="18" charset="-34"/>
              </a:rPr>
              <a:t>?</a:t>
            </a:r>
          </a:p>
          <a:p>
            <a:pPr algn="ctr"/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  <a:cs typeface="Angsana New" pitchFamily="18" charset="-34"/>
            </a:endParaRP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  <a:cs typeface="Angsana New" pitchFamily="18" charset="-34"/>
              </a:rPr>
              <a:t>Перестаньте!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47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Покупаете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</a:endParaRPr>
          </a:p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SEO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 </a:t>
            </a: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трафик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?</a:t>
            </a:r>
          </a:p>
          <a:p>
            <a:pPr algn="ctr"/>
            <a:endParaRPr lang="ru-RU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</a:endParaRPr>
          </a:p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Делите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CPC </a:t>
            </a: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на 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vavi Grotesque Black" pitchFamily="34" charset="-52"/>
              </a:rPr>
              <a:t>1,2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vavi Grotesque Blac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153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Считайте продажи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</a:t>
            </a: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endParaRPr lang="ru-RU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Соотносите </a:t>
            </a:r>
          </a:p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запросы и сделки</a:t>
            </a:r>
          </a:p>
          <a:p>
            <a:pPr algn="ctr"/>
            <a:endParaRPr lang="ru-RU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Analytics +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iStat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0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Считайте продажи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#2</a:t>
            </a:r>
            <a:endParaRPr lang="ru-RU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Соотносите бюджет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прибыль</a:t>
            </a:r>
            <a:endParaRPr lang="uk-UA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70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944562"/>
          </a:xfrm>
        </p:spPr>
        <p:txBody>
          <a:bodyPr/>
          <a:lstStyle/>
          <a:p>
            <a:pPr eaLnBrk="1" hangingPunct="1"/>
            <a:endParaRPr lang="uk-UA" sz="3200" b="1" smtClean="0">
              <a:solidFill>
                <a:srgbClr val="52417B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/>
            <a:endParaRPr lang="uk-UA" sz="2400" smtClean="0"/>
          </a:p>
        </p:txBody>
      </p:sp>
      <p:pic>
        <p:nvPicPr>
          <p:cNvPr id="95236" name="Picture 4" descr="C:\Users\admin\Desktop\thats-all-fol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944562"/>
          </a:xfrm>
        </p:spPr>
        <p:txBody>
          <a:bodyPr>
            <a:noAutofit/>
          </a:bodyPr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</a:rPr>
              <a:t>Бонус</a:t>
            </a:r>
            <a:r>
              <a:rPr lang="en-US" sz="6600" b="1" dirty="0" smtClean="0">
                <a:solidFill>
                  <a:srgbClr val="C00000"/>
                </a:solidFill>
              </a:rPr>
              <a:t> #1</a:t>
            </a:r>
            <a:r>
              <a:rPr lang="ru-RU" sz="6600" b="1" dirty="0" smtClean="0">
                <a:solidFill>
                  <a:srgbClr val="C00000"/>
                </a:solidFill>
              </a:rPr>
              <a:t> от </a:t>
            </a:r>
            <a:r>
              <a:rPr lang="en-US" sz="6600" b="1" dirty="0" smtClean="0">
                <a:solidFill>
                  <a:srgbClr val="C00000"/>
                </a:solidFill>
              </a:rPr>
              <a:t>UaMaster</a:t>
            </a:r>
            <a:endParaRPr lang="ru-RU" sz="6600" b="1" dirty="0" smtClean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920"/>
            <a:ext cx="8229600" cy="3600400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4000" b="1" dirty="0" smtClean="0"/>
              <a:t>Три совета</a:t>
            </a:r>
            <a:r>
              <a:rPr lang="ru-RU" sz="4000" dirty="0" smtClean="0"/>
              <a:t> по увеличению эффективности </a:t>
            </a:r>
            <a:r>
              <a:rPr lang="ru-RU" sz="4000" b="1" dirty="0" smtClean="0"/>
              <a:t>вашей</a:t>
            </a:r>
            <a:r>
              <a:rPr lang="ru-RU" sz="4000" dirty="0" smtClean="0"/>
              <a:t> </a:t>
            </a:r>
            <a:r>
              <a:rPr lang="en-US" sz="4000" dirty="0" smtClean="0"/>
              <a:t> </a:t>
            </a:r>
            <a:r>
              <a:rPr lang="ru-RU" sz="4000" dirty="0" smtClean="0"/>
              <a:t>контекстной рекламы или </a:t>
            </a:r>
            <a:r>
              <a:rPr lang="en-US" sz="4000" dirty="0" smtClean="0"/>
              <a:t>SEO</a:t>
            </a:r>
            <a:r>
              <a:rPr lang="ru-RU" sz="4000" dirty="0" smtClean="0"/>
              <a:t> – </a:t>
            </a:r>
            <a:r>
              <a:rPr lang="ru-RU" sz="4000" b="1" dirty="0" smtClean="0"/>
              <a:t>бесплатно!</a:t>
            </a:r>
            <a:r>
              <a:rPr lang="ru-RU" sz="4000" dirty="0" smtClean="0"/>
              <a:t> 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4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ru-RU" sz="4000" b="1" dirty="0" smtClean="0"/>
              <a:t>Напишите на Вашей визитке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000" dirty="0" smtClean="0"/>
              <a:t>«хочу три  совета» и дайте ее мне. </a:t>
            </a: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3" y="1107132"/>
            <a:ext cx="1552575" cy="160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4" descr="C:\Users\admin\Desktop\google-analytics-qualifi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10" y="1107132"/>
            <a:ext cx="1595438" cy="159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люс 5"/>
          <p:cNvSpPr/>
          <p:nvPr/>
        </p:nvSpPr>
        <p:spPr>
          <a:xfrm>
            <a:off x="4208685" y="1464320"/>
            <a:ext cx="928688" cy="928687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944562"/>
          </a:xfrm>
        </p:spPr>
        <p:txBody>
          <a:bodyPr>
            <a:noAutofit/>
          </a:bodyPr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</a:rPr>
              <a:t>Бонус</a:t>
            </a:r>
            <a:r>
              <a:rPr lang="en-US" sz="6600" b="1" dirty="0" smtClean="0">
                <a:solidFill>
                  <a:srgbClr val="C00000"/>
                </a:solidFill>
              </a:rPr>
              <a:t> #2</a:t>
            </a:r>
            <a:r>
              <a:rPr lang="ru-RU" sz="6600" b="1" dirty="0" smtClean="0">
                <a:solidFill>
                  <a:srgbClr val="C00000"/>
                </a:solidFill>
              </a:rPr>
              <a:t> от </a:t>
            </a:r>
            <a:r>
              <a:rPr lang="en-US" sz="6600" b="1" dirty="0" smtClean="0">
                <a:solidFill>
                  <a:srgbClr val="C00000"/>
                </a:solidFill>
              </a:rPr>
              <a:t>UaMaster</a:t>
            </a:r>
            <a:endParaRPr lang="ru-RU" sz="6600" b="1" dirty="0" smtClean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920"/>
            <a:ext cx="8229600" cy="3600400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4000" b="1" dirty="0" smtClean="0"/>
              <a:t>+750 грн. бонус к сумме первого платежа на контекстную рекламу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000" dirty="0" smtClean="0"/>
              <a:t>(при оплате до 31.10.2011) 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4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ru-RU" sz="4000" b="1" dirty="0" smtClean="0"/>
              <a:t>Напишите на Вашей визитке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4000" dirty="0" smtClean="0"/>
              <a:t>«+750 </a:t>
            </a:r>
            <a:r>
              <a:rPr lang="ru-RU" sz="4000" dirty="0" err="1" smtClean="0"/>
              <a:t>грн</a:t>
            </a:r>
            <a:r>
              <a:rPr lang="ru-RU" sz="4000" dirty="0" smtClean="0"/>
              <a:t>» и дайте ее мне. </a:t>
            </a: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23" y="1107132"/>
            <a:ext cx="1552575" cy="160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4" descr="C:\Users\admin\Desktop\google-analytics-qualifi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10" y="1107132"/>
            <a:ext cx="1595438" cy="159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люс 5"/>
          <p:cNvSpPr/>
          <p:nvPr/>
        </p:nvSpPr>
        <p:spPr>
          <a:xfrm>
            <a:off x="4208685" y="1464320"/>
            <a:ext cx="928688" cy="928687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042" y="317562"/>
            <a:ext cx="8201918" cy="6279789"/>
          </a:xfrm>
        </p:spPr>
        <p:txBody>
          <a:bodyPr lIns="26788" tIns="26788" rIns="38098" bIns="26788">
            <a:normAutofit fontScale="90000"/>
          </a:bodyPr>
          <a:lstStyle/>
          <a:p>
            <a:pPr marL="11162"/>
            <a:r>
              <a:rPr lang="ru-RU" sz="8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Спасибо! Вопросы?</a:t>
            </a:r>
            <a:r>
              <a:rPr lang="ru-RU" sz="4600" b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4600" b="1" dirty="0">
                <a:latin typeface="Calibri" pitchFamily="34" charset="0"/>
                <a:cs typeface="Calibri" pitchFamily="34" charset="0"/>
              </a:rPr>
            </a:br>
            <a:r>
              <a:rPr lang="en-US" sz="4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6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Юрий </a:t>
            </a:r>
            <a:r>
              <a:rPr lang="ru-RU" sz="3100" b="1" dirty="0" err="1">
                <a:latin typeface="Calibri" pitchFamily="34" charset="0"/>
                <a:cs typeface="Calibri" pitchFamily="34" charset="0"/>
              </a:rPr>
              <a:t>Высовень</a:t>
            </a:r>
            <a:r>
              <a:rPr lang="ru-RU" sz="3100" b="1" dirty="0">
                <a:latin typeface="Calibri" pitchFamily="34" charset="0"/>
                <a:cs typeface="Calibri" pitchFamily="34" charset="0"/>
              </a:rPr>
              <a:t>, Анна </a:t>
            </a: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Дзюба, Евгений </a:t>
            </a:r>
            <a:r>
              <a:rPr lang="ru-RU" sz="3100" b="1" dirty="0">
                <a:latin typeface="Calibri" pitchFamily="34" charset="0"/>
                <a:cs typeface="Calibri" pitchFamily="34" charset="0"/>
              </a:rPr>
              <a:t>Шевченко</a:t>
            </a:r>
            <a:br>
              <a:rPr lang="ru-RU" sz="3100" b="1" dirty="0">
                <a:latin typeface="Calibri" pitchFamily="34" charset="0"/>
                <a:cs typeface="Calibri" pitchFamily="34" charset="0"/>
              </a:rPr>
            </a:br>
            <a:r>
              <a:rPr lang="ru-RU" sz="3100" b="1" dirty="0">
                <a:latin typeface="Calibri" pitchFamily="34" charset="0"/>
                <a:cs typeface="Calibri" pitchFamily="34" charset="0"/>
              </a:rPr>
              <a:t>тел. 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(050)386-25-29;   </a:t>
            </a:r>
            <a:r>
              <a:rPr lang="en-US" sz="3100" b="1" dirty="0">
                <a:latin typeface="Calibri" pitchFamily="34" charset="0"/>
                <a:cs typeface="Calibri" pitchFamily="34" charset="0"/>
                <a:hlinkClick r:id="rId2"/>
              </a:rPr>
              <a:t>eugen@uamaster.com</a:t>
            </a:r>
            <a:r>
              <a:rPr lang="en-US" sz="31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latin typeface="Calibri" pitchFamily="34" charset="0"/>
                <a:cs typeface="Calibri" pitchFamily="34" charset="0"/>
              </a:rPr>
            </a:br>
            <a:r>
              <a:rPr lang="ru-RU" sz="25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500" dirty="0">
                <a:latin typeface="Calibri" pitchFamily="34" charset="0"/>
                <a:cs typeface="Calibri" pitchFamily="34" charset="0"/>
              </a:rPr>
            </a:br>
            <a:r>
              <a:rPr lang="en-US" sz="25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500" dirty="0">
                <a:latin typeface="Calibri" pitchFamily="34" charset="0"/>
                <a:cs typeface="Calibri" pitchFamily="34" charset="0"/>
              </a:rPr>
            </a:br>
            <a:r>
              <a:rPr lang="uk-UA" sz="2500" b="1" dirty="0" err="1">
                <a:latin typeface="Calibri" pitchFamily="34" charset="0"/>
                <a:cs typeface="Calibri" pitchFamily="34" charset="0"/>
              </a:rPr>
              <a:t>Интернет-агентство</a:t>
            </a:r>
            <a:r>
              <a:rPr lang="uk-UA" sz="25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err="1" smtClean="0">
                <a:latin typeface="Calibri" pitchFamily="34" charset="0"/>
                <a:cs typeface="Calibri" pitchFamily="34" charset="0"/>
              </a:rPr>
              <a:t>Ua</a:t>
            </a:r>
            <a:r>
              <a:rPr lang="en-US" sz="25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Master</a:t>
            </a:r>
            <a:r>
              <a:rPr lang="ru-RU" sz="2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500" dirty="0" smtClean="0">
                <a:latin typeface="Calibri" pitchFamily="34" charset="0"/>
                <a:cs typeface="Calibri" pitchFamily="34" charset="0"/>
              </a:rPr>
              <a:t>Баннерная и контекстная реклама, поисковая оптимизация.</a:t>
            </a:r>
            <a:br>
              <a:rPr lang="ru-RU" sz="2500" dirty="0" smtClean="0">
                <a:latin typeface="Calibri" pitchFamily="34" charset="0"/>
                <a:cs typeface="Calibri" pitchFamily="34" charset="0"/>
              </a:rPr>
            </a:br>
            <a:r>
              <a:rPr lang="ru-RU" sz="2500" dirty="0" smtClean="0">
                <a:latin typeface="Calibri" pitchFamily="34" charset="0"/>
                <a:cs typeface="Calibri" pitchFamily="34" charset="0"/>
              </a:rPr>
              <a:t>Реклама в социальных сетях. Управление репутацией онлайн.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96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1" y="53578"/>
            <a:ext cx="1447725" cy="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2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E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6858000"/>
          </a:xfrm>
        </p:spPr>
        <p:txBody>
          <a:bodyPr>
            <a:noAutofit/>
          </a:bodyPr>
          <a:lstStyle/>
          <a:p>
            <a:r>
              <a:rPr lang="en-US" sz="1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Sell / Buy</a:t>
            </a:r>
            <a:br>
              <a:rPr lang="en-US" sz="1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</a:br>
            <a:r>
              <a:rPr lang="en-US" sz="1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SEO</a:t>
            </a:r>
            <a:endParaRPr lang="uk-UA" sz="1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7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http://maxtraf.com/wordpress/wp-content/uploads/viagr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43408"/>
            <a:ext cx="10696575" cy="7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Участницы ВИА Гры без макияжа шокировали фанатов | Культура |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371" y="1"/>
            <a:ext cx="10436372" cy="68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059" y="-531440"/>
            <a:ext cx="26312395" cy="158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4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900" dirty="0">
                <a:solidFill>
                  <a:srgbClr val="FFFF00"/>
                </a:solidFill>
                <a:latin typeface="Ubuntu Mono" pitchFamily="49" charset="0"/>
                <a:cs typeface="Aharoni" pitchFamily="2" charset="-79"/>
              </a:rPr>
              <a:t>Позиционные ошибки оценки эффективности SEO</a:t>
            </a:r>
            <a:endParaRPr lang="uk-UA" sz="9900" dirty="0">
              <a:solidFill>
                <a:srgbClr val="FFFF00"/>
              </a:solidFill>
              <a:latin typeface="Ubuntu Mono" pitchFamily="49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41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598</Words>
  <Application>Microsoft Office PowerPoint</Application>
  <PresentationFormat>Экран (4:3)</PresentationFormat>
  <Paragraphs>213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SEO без макияжа</vt:lpstr>
      <vt:lpstr>Презентация PowerPoint</vt:lpstr>
      <vt:lpstr>Евгений Шевченко</vt:lpstr>
      <vt:lpstr>Презентация PowerPoint</vt:lpstr>
      <vt:lpstr>Sell / Buy SEO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угадаем ;)</vt:lpstr>
      <vt:lpstr>Давайте угадаем ;)</vt:lpstr>
      <vt:lpstr>Презентация PowerPoint</vt:lpstr>
      <vt:lpstr>Презентация PowerPoint</vt:lpstr>
      <vt:lpstr>Мобильный поиск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Бонус #1 от UaMaster</vt:lpstr>
      <vt:lpstr>Бонус #2 от UaMaster</vt:lpstr>
      <vt:lpstr>Спасибо! Вопросы?  Юрий Высовень, Анна Дзюба, Евгений Шевченко тел. (050)386-25-29;   eugen@uamaster.com     Интернет-агентство UaMaster Баннерная и контекстная реклама, поисковая оптимизация. Реклама в социальных сетях. Управление репутацией онлайн.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marketing.  Social Media Marketing.</dc:title>
  <dc:creator>Shevchenko</dc:creator>
  <cp:lastModifiedBy>Ace</cp:lastModifiedBy>
  <cp:revision>53</cp:revision>
  <dcterms:created xsi:type="dcterms:W3CDTF">2011-08-05T15:35:19Z</dcterms:created>
  <dcterms:modified xsi:type="dcterms:W3CDTF">2011-10-15T08:21:58Z</dcterms:modified>
</cp:coreProperties>
</file>