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7" r:id="rId2"/>
  </p:sldMasterIdLst>
  <p:notesMasterIdLst>
    <p:notesMasterId r:id="rId35"/>
  </p:notesMasterIdLst>
  <p:sldIdLst>
    <p:sldId id="363" r:id="rId3"/>
    <p:sldId id="440" r:id="rId4"/>
    <p:sldId id="419" r:id="rId5"/>
    <p:sldId id="422" r:id="rId6"/>
    <p:sldId id="423" r:id="rId7"/>
    <p:sldId id="427" r:id="rId8"/>
    <p:sldId id="420" r:id="rId9"/>
    <p:sldId id="424" r:id="rId10"/>
    <p:sldId id="449" r:id="rId11"/>
    <p:sldId id="425" r:id="rId12"/>
    <p:sldId id="428" r:id="rId13"/>
    <p:sldId id="451" r:id="rId14"/>
    <p:sldId id="429" r:id="rId15"/>
    <p:sldId id="431" r:id="rId16"/>
    <p:sldId id="437" r:id="rId17"/>
    <p:sldId id="433" r:id="rId18"/>
    <p:sldId id="434" r:id="rId19"/>
    <p:sldId id="394" r:id="rId20"/>
    <p:sldId id="393" r:id="rId21"/>
    <p:sldId id="395" r:id="rId22"/>
    <p:sldId id="396" r:id="rId23"/>
    <p:sldId id="415" r:id="rId24"/>
    <p:sldId id="397" r:id="rId25"/>
    <p:sldId id="441" r:id="rId26"/>
    <p:sldId id="400" r:id="rId27"/>
    <p:sldId id="442" r:id="rId28"/>
    <p:sldId id="452" r:id="rId29"/>
    <p:sldId id="447" r:id="rId30"/>
    <p:sldId id="448" r:id="rId31"/>
    <p:sldId id="450" r:id="rId32"/>
    <p:sldId id="365" r:id="rId33"/>
    <p:sldId id="41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FF"/>
    <a:srgbClr val="0E0A56"/>
    <a:srgbClr val="0049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29" autoAdjust="0"/>
    <p:restoredTop sz="86171" autoAdjust="0"/>
  </p:normalViewPr>
  <p:slideViewPr>
    <p:cSldViewPr>
      <p:cViewPr>
        <p:scale>
          <a:sx n="65" d="100"/>
          <a:sy n="65" d="100"/>
        </p:scale>
        <p:origin x="-1042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35" y="-11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A28285-C262-4CA9-B887-15774ADCEEA4}" type="datetimeFigureOut">
              <a:rPr lang="ru-RU"/>
              <a:pPr>
                <a:defRPr/>
              </a:pPr>
              <a:t>14.10.2011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6C7F50-164F-4F72-AD3D-47286C79A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Первые</a:t>
            </a:r>
            <a:r>
              <a:rPr lang="ru-RU" baseline="0" dirty="0" smtClean="0"/>
              <a:t> шаги в </a:t>
            </a:r>
            <a:r>
              <a:rPr lang="ru-RU" baseline="0" dirty="0" err="1" smtClean="0"/>
              <a:t>интернет-маркетинге</a:t>
            </a:r>
            <a:r>
              <a:rPr lang="ru-RU" baseline="0" dirty="0" smtClean="0"/>
              <a:t> большинство кампаний сегодня начинает с поисковой оптимизации и контекстной рекламы, размещения прайс-листов и, если дойдут руки, рекламы в </a:t>
            </a:r>
            <a:r>
              <a:rPr lang="ru-RU" baseline="0" dirty="0" err="1" smtClean="0"/>
              <a:t>темтических</a:t>
            </a:r>
            <a:r>
              <a:rPr lang="ru-RU" baseline="0" dirty="0" smtClean="0"/>
              <a:t> сетях (преимущественно </a:t>
            </a:r>
            <a:r>
              <a:rPr lang="ru-RU" baseline="0" dirty="0" err="1" smtClean="0"/>
              <a:t>тизерных</a:t>
            </a:r>
            <a:r>
              <a:rPr lang="ru-RU" baseline="0" dirty="0" smtClean="0"/>
              <a:t>) и на крупных тематических сайтах.</a:t>
            </a:r>
          </a:p>
          <a:p>
            <a:r>
              <a:rPr lang="ru-RU" baseline="0" dirty="0" smtClean="0"/>
              <a:t>Это наиболее понятные для рекламодателей и эффективные способы получения клиентов через Интернет. Контекст дает контакт с наиболее заинтересованной аудиторией. Эти люди находятся в активном поиске, что и обеспечивает высокую конверсию переходов в покупки. Поисковая оптимизация дает результаты не сразу, но по общему мнению в сравнении с контекстом обеспечивает более дешевый трафик при такой же или даже более высокой конверсии.</a:t>
            </a:r>
          </a:p>
          <a:p>
            <a:r>
              <a:rPr lang="ru-RU" baseline="0" dirty="0" smtClean="0"/>
              <a:t>Высокую конверсию обычно дает и размещение прайс-листов в базах данных (</a:t>
            </a:r>
            <a:r>
              <a:rPr lang="ru-RU" baseline="0" dirty="0" err="1" smtClean="0"/>
              <a:t>Яндекс.Маркет</a:t>
            </a:r>
            <a:r>
              <a:rPr lang="ru-RU" baseline="0" dirty="0" smtClean="0"/>
              <a:t>, Торг</a:t>
            </a:r>
            <a:r>
              <a:rPr lang="en-US" baseline="0" dirty="0" smtClean="0"/>
              <a:t>@</a:t>
            </a:r>
            <a:r>
              <a:rPr lang="en-US" baseline="0" dirty="0" err="1" smtClean="0"/>
              <a:t>Mail.Ru</a:t>
            </a:r>
            <a:r>
              <a:rPr lang="ru-RU" baseline="0" dirty="0" smtClean="0"/>
              <a:t>, </a:t>
            </a:r>
            <a:r>
              <a:rPr lang="en-US" baseline="0" dirty="0" err="1" smtClean="0"/>
              <a:t>Price.Ru</a:t>
            </a:r>
            <a:r>
              <a:rPr lang="en-US" baseline="0" dirty="0" smtClean="0"/>
              <a:t>)</a:t>
            </a:r>
            <a:r>
              <a:rPr lang="ru-RU" baseline="0" dirty="0" smtClean="0"/>
              <a:t>, однако охват аудитории не всегда велик и для аудитории таких сервисов решающее значение имеет цена. Если компания по каким-то причинам не готова обеспечить предложение, которое будет выглядеть как самое выгодное, ей будет трудно получить клиентов.</a:t>
            </a:r>
          </a:p>
          <a:p>
            <a:r>
              <a:rPr lang="ru-RU" baseline="0" dirty="0" smtClean="0"/>
              <a:t>Тематические сети часто сотрудничают с крупными площадками. Наиболее они развиты в сегментах с высокой стоимостью покупки: недвижимость, автомобили.</a:t>
            </a:r>
          </a:p>
          <a:p>
            <a:r>
              <a:rPr lang="ru-RU" baseline="0" dirty="0" smtClean="0"/>
              <a:t>Но вернемся к самым распространенным видам продвижения в интернете для средних и небольших компаний: к поисковой оптимизации и контекстной рекламе.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C7F50-164F-4F72-AD3D-47286C79A3E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Контекстная реклама и поисковая оптимизация в основе своей имеют поисковые запросы, слова, которые люди задают в поисковиках. Это могут быть запросы имеющие высокий коммерческий потенциал для рекламодателя («ипотека молодая семья </a:t>
            </a:r>
            <a:r>
              <a:rPr lang="ru-RU" baseline="0" dirty="0" err="1" smtClean="0"/>
              <a:t>москва</a:t>
            </a:r>
            <a:r>
              <a:rPr lang="ru-RU" baseline="0" dirty="0" smtClean="0"/>
              <a:t>», «ипотечный кредит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C7F50-164F-4F72-AD3D-47286C79A3E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C61DE-EE22-4A58-A391-D3FC71E6A959}" type="datetime1">
              <a:rPr lang="ru-RU"/>
              <a:pPr>
                <a:defRPr/>
              </a:pPr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F74B-4411-44C7-98D1-5435DA8BD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Рисунок 3" descr="cove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##Mail.Ru\Логотипы\Group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23373"/>
            <a:ext cx="1656184" cy="457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6052-F5F0-4B88-BB9E-97FB4A32B6B2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DFA9-D756-446F-8414-B8479F6B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6052-F5F0-4B88-BB9E-97FB4A32B6B2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DFA9-D756-446F-8414-B8479F6B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6052-F5F0-4B88-BB9E-97FB4A32B6B2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DFA9-D756-446F-8414-B8479F6B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6052-F5F0-4B88-BB9E-97FB4A32B6B2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DFA9-D756-446F-8414-B8479F6B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54"/>
            <a:ext cx="8229600" cy="857248"/>
          </a:xfrm>
        </p:spPr>
        <p:txBody>
          <a:bodyPr/>
          <a:lstStyle>
            <a:lvl1pPr algn="l">
              <a:defRPr sz="2900" b="1" i="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1B23-A42B-4AA7-A566-074DD382ECBC}" type="datetime1">
              <a:rPr lang="ru-RU"/>
              <a:pPr>
                <a:defRPr/>
              </a:pPr>
              <a:t>14.10.2011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45BE-6BC8-4F45-8352-131DE3DD9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CBDC4-F56B-4699-88A2-BE4CF36EFB33}" type="datetime1">
              <a:rPr lang="ru-RU"/>
              <a:pPr>
                <a:defRPr/>
              </a:pPr>
              <a:t>14.10.2011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42FB-2324-4970-BB78-CBEC2C6B4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10ADBB-7708-481C-A4CD-A319964677AE}" type="datetime1">
              <a:rPr lang="ru-RU" smtClean="0"/>
              <a:pPr>
                <a:defRPr/>
              </a:pPr>
              <a:t>14.10.2011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0A4DF-5065-4279-B164-08B17460A3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6052-F5F0-4B88-BB9E-97FB4A32B6B2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DFA9-D756-446F-8414-B8479F6B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6052-F5F0-4B88-BB9E-97FB4A32B6B2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DFA9-D756-446F-8414-B8479F6B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6052-F5F0-4B88-BB9E-97FB4A32B6B2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DFA9-D756-446F-8414-B8479F6B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6052-F5F0-4B88-BB9E-97FB4A32B6B2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DFA9-D756-446F-8414-B8479F6B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1979712" y="0"/>
            <a:ext cx="716428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67544" y="908720"/>
            <a:ext cx="8229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0ADBB-7708-481C-A4CD-A319964677AE}" type="datetime1">
              <a:rPr lang="ru-RU"/>
              <a:pPr>
                <a:defRPr/>
              </a:pPr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0A4DF-5065-4279-B164-08B17460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5" name="Picture 3" descr="D:\##Mail.Ru\Логотипы\mail.ru_group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0"/>
            <a:ext cx="1296144" cy="4484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0" r:id="rId3"/>
    <p:sldLayoutId id="214748368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6052-F5F0-4B88-BB9E-97FB4A32B6B2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4DFA9-D756-446F-8414-B8479F6B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&#1058;&#1072;&#1088;&#1075;&#1077;&#1090;@Mail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mailto:&#1058;&#1072;&#1088;&#1075;&#1077;&#1090;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target.help@corp.mail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arget.finance@corp.mail.r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Продающая</a:t>
            </a:r>
            <a:br>
              <a:rPr lang="ru-RU" dirty="0"/>
            </a:br>
            <a:r>
              <a:rPr lang="ru-RU" dirty="0" err="1"/>
              <a:t>антиконтекстная</a:t>
            </a:r>
            <a:r>
              <a:rPr lang="ru-RU" dirty="0"/>
              <a:t> </a:t>
            </a:r>
            <a:r>
              <a:rPr lang="ru-RU" dirty="0" smtClean="0"/>
              <a:t>реклама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Михаил Козлов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 с носками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Носки.</a:t>
            </a:r>
          </a:p>
          <a:p>
            <a:pPr lvl="1"/>
            <a:r>
              <a:rPr lang="ru-RU" dirty="0" smtClean="0"/>
              <a:t>Мужчины.</a:t>
            </a:r>
          </a:p>
          <a:p>
            <a:pPr lvl="1"/>
            <a:r>
              <a:rPr lang="ru-RU" dirty="0" smtClean="0"/>
              <a:t>От 25 до 35 лет.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5BE-6BC8-4F45-8352-131DE3DD993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929066"/>
            <a:ext cx="1785950" cy="26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786058"/>
            <a:ext cx="2376653" cy="159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1857388" cy="199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143248"/>
            <a:ext cx="1776378" cy="133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214942" y="4734342"/>
            <a:ext cx="346864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Доступная аудитория</a:t>
            </a:r>
          </a:p>
          <a:p>
            <a:r>
              <a:rPr lang="ru-RU" dirty="0" smtClean="0"/>
              <a:t>(Харьков и область):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Директ</a:t>
            </a:r>
            <a:r>
              <a:rPr lang="ru-RU" dirty="0" smtClean="0"/>
              <a:t>: </a:t>
            </a:r>
            <a:r>
              <a:rPr lang="ru-RU" dirty="0" smtClean="0"/>
              <a:t>1054 показа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Мой Мир: </a:t>
            </a:r>
            <a:r>
              <a:rPr lang="ru-RU" dirty="0" smtClean="0"/>
              <a:t>16 </a:t>
            </a:r>
            <a:r>
              <a:rPr lang="ru-RU" dirty="0" smtClean="0"/>
              <a:t>321* </a:t>
            </a:r>
            <a:r>
              <a:rPr lang="ru-RU" dirty="0" smtClean="0"/>
              <a:t>чел.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Одноклассники: </a:t>
            </a:r>
            <a:r>
              <a:rPr lang="ru-RU" dirty="0" smtClean="0"/>
              <a:t>23 </a:t>
            </a:r>
            <a:r>
              <a:rPr lang="ru-RU" dirty="0" smtClean="0"/>
              <a:t>953* </a:t>
            </a:r>
            <a:r>
              <a:rPr lang="ru-RU" dirty="0" smtClean="0"/>
              <a:t>чел.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* Неделя, данные приведены по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http://corp.mail.ru/adv/target_calc.htm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Мальчик или девочка?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57718"/>
          </a:xfrm>
        </p:spPr>
        <p:txBody>
          <a:bodyPr/>
          <a:lstStyle/>
          <a:p>
            <a:r>
              <a:rPr lang="ru-RU" dirty="0" smtClean="0"/>
              <a:t>Магазины с товарами широкого спроса, которые покупают не реже 2 раз в год:</a:t>
            </a:r>
          </a:p>
          <a:p>
            <a:pPr lvl="1"/>
            <a:r>
              <a:rPr lang="ru-RU" dirty="0" smtClean="0"/>
              <a:t>Книги, музыка, видео, продукты, одежда и т.п.</a:t>
            </a:r>
          </a:p>
          <a:p>
            <a:r>
              <a:rPr lang="ru-RU" dirty="0" smtClean="0"/>
              <a:t>Услуги:</a:t>
            </a:r>
          </a:p>
          <a:p>
            <a:pPr lvl="1"/>
            <a:r>
              <a:rPr lang="ru-RU" dirty="0" smtClean="0"/>
              <a:t>Финансовые, туризм, красота и здоровье.</a:t>
            </a:r>
          </a:p>
          <a:p>
            <a:r>
              <a:rPr lang="ru-RU" dirty="0" smtClean="0"/>
              <a:t>Товары длительного пользования с высокой </a:t>
            </a:r>
            <a:r>
              <a:rPr lang="ru-RU" dirty="0" err="1" smtClean="0"/>
              <a:t>маржой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Автомобили, недвижимость.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5BE-6BC8-4F45-8352-131DE3DD993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важен контекст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B2B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бухгалтерские услуги, </a:t>
            </a:r>
            <a:r>
              <a:rPr lang="ru-RU" dirty="0" err="1" smtClean="0"/>
              <a:t>чушки</a:t>
            </a:r>
            <a:r>
              <a:rPr lang="ru-RU" dirty="0" smtClean="0"/>
              <a:t>, слябы, СРО, ООО и т.п.</a:t>
            </a:r>
          </a:p>
          <a:p>
            <a:r>
              <a:rPr lang="ru-RU" dirty="0" smtClean="0"/>
              <a:t>Реклама конкретных предложений с узкой ЦА и невысокой </a:t>
            </a:r>
            <a:r>
              <a:rPr lang="ru-RU" dirty="0" err="1" smtClean="0"/>
              <a:t>маржой</a:t>
            </a:r>
            <a:endParaRPr lang="ru-RU" dirty="0" smtClean="0"/>
          </a:p>
          <a:p>
            <a:pPr lvl="1"/>
            <a:r>
              <a:rPr lang="ru-RU" dirty="0" smtClean="0"/>
              <a:t>ноутбук</a:t>
            </a:r>
            <a:r>
              <a:rPr lang="en-US" dirty="0" smtClean="0"/>
              <a:t> </a:t>
            </a:r>
            <a:r>
              <a:rPr lang="ru-RU" dirty="0" smtClean="0"/>
              <a:t>Ноутбук </a:t>
            </a:r>
            <a:r>
              <a:rPr lang="en-US" dirty="0" smtClean="0"/>
              <a:t>Sony </a:t>
            </a:r>
            <a:r>
              <a:rPr lang="en-US" dirty="0" err="1" smtClean="0"/>
              <a:t>Vaio</a:t>
            </a:r>
            <a:r>
              <a:rPr lang="en-US" dirty="0" smtClean="0"/>
              <a:t> EJ1L1R/W White</a:t>
            </a:r>
            <a:r>
              <a:rPr lang="ru-RU" dirty="0" smtClean="0"/>
              <a:t>, </a:t>
            </a:r>
            <a:r>
              <a:rPr lang="ru-RU" dirty="0" smtClean="0"/>
              <a:t>В</a:t>
            </a:r>
            <a:r>
              <a:rPr lang="ru-RU" dirty="0" smtClean="0"/>
              <a:t>ладимир Сорокин «Норма».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5BE-6BC8-4F45-8352-131DE3DD993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creenshots\snap0003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872752" cy="1944216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1907704" y="11088"/>
            <a:ext cx="7213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Турция из Екатеринбурга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4858360" y="1484784"/>
            <a:ext cx="4034120" cy="3528392"/>
          </a:xfrm>
          <a:prstGeom prst="rect">
            <a:avLst/>
          </a:prstGeom>
          <a:solidFill>
            <a:schemeClr val="bg1">
              <a:alpha val="83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Тип ссылки: внешняя</a:t>
            </a:r>
          </a:p>
          <a:p>
            <a:pPr>
              <a:spcBef>
                <a:spcPts val="0"/>
              </a:spcBef>
            </a:pPr>
            <a:r>
              <a:rPr lang="ru-RU" sz="2300" dirty="0" err="1" smtClean="0">
                <a:solidFill>
                  <a:srgbClr val="595959"/>
                </a:solidFill>
                <a:latin typeface="Calibri" pitchFamily="34" charset="0"/>
              </a:rPr>
              <a:t>Таргетинг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: от 25 лет</a:t>
            </a:r>
          </a:p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География: Екатеринбург</a:t>
            </a:r>
          </a:p>
          <a:p>
            <a:pPr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Площадка:</a:t>
            </a:r>
          </a:p>
          <a:p>
            <a:pPr marL="176213" indent="-176213"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Мой Мир: </a:t>
            </a:r>
            <a:r>
              <a:rPr lang="en-US" sz="2300" b="1" dirty="0" smtClean="0">
                <a:solidFill>
                  <a:srgbClr val="595959"/>
                </a:solidFill>
                <a:latin typeface="Calibri" pitchFamily="34" charset="0"/>
              </a:rPr>
              <a:t>6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рублей/1000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CTR = 0,0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6</a:t>
            </a: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%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CPC =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9</a:t>
            </a:r>
            <a:r>
              <a:rPr lang="en-US" sz="2300" b="1" dirty="0" smtClean="0">
                <a:solidFill>
                  <a:srgbClr val="595959"/>
                </a:solidFill>
                <a:latin typeface="Calibri" pitchFamily="34" charset="0"/>
              </a:rPr>
              <a:t>,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61 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руб.</a:t>
            </a:r>
          </a:p>
          <a:p>
            <a:pPr marL="176213" indent="-176213"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Цены указаны без учёта НДС</a:t>
            </a:r>
          </a:p>
          <a:p>
            <a:pPr marL="176213" indent="-176213"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2339752" y="11088"/>
            <a:ext cx="678145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Туры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ru-RU" sz="3600" dirty="0" smtClean="0">
                <a:latin typeface="Calibri" pitchFamily="34" charset="0"/>
              </a:rPr>
              <a:t>в Тунис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4858360" y="1484784"/>
            <a:ext cx="4034120" cy="3528392"/>
          </a:xfrm>
          <a:prstGeom prst="rect">
            <a:avLst/>
          </a:prstGeom>
          <a:solidFill>
            <a:schemeClr val="bg1">
              <a:alpha val="83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Тип ссылки: внешняя</a:t>
            </a:r>
          </a:p>
          <a:p>
            <a:pPr>
              <a:spcBef>
                <a:spcPts val="0"/>
              </a:spcBef>
            </a:pPr>
            <a:r>
              <a:rPr lang="ru-RU" sz="2300" dirty="0" err="1" smtClean="0">
                <a:solidFill>
                  <a:srgbClr val="595959"/>
                </a:solidFill>
                <a:latin typeface="Calibri" pitchFamily="34" charset="0"/>
              </a:rPr>
              <a:t>Таргетинг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: женщины от 25 лет</a:t>
            </a:r>
          </a:p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География: Москва</a:t>
            </a:r>
          </a:p>
          <a:p>
            <a:pPr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Площадка:</a:t>
            </a:r>
          </a:p>
          <a:p>
            <a:pPr marL="176213" indent="-176213"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Мой Мир: </a:t>
            </a:r>
            <a:r>
              <a:rPr lang="en-US" sz="2300" b="1" dirty="0" smtClean="0">
                <a:solidFill>
                  <a:srgbClr val="595959"/>
                </a:solidFill>
                <a:latin typeface="Calibri" pitchFamily="34" charset="0"/>
              </a:rPr>
              <a:t>6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рублей/1000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CTR = 0,0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6</a:t>
            </a: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%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CPC =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9</a:t>
            </a:r>
            <a:r>
              <a:rPr lang="en-US" sz="2300" b="1" dirty="0" smtClean="0">
                <a:solidFill>
                  <a:srgbClr val="595959"/>
                </a:solidFill>
                <a:latin typeface="Calibri" pitchFamily="34" charset="0"/>
              </a:rPr>
              <a:t>,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42 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руб.</a:t>
            </a:r>
          </a:p>
          <a:p>
            <a:pPr marL="176213" indent="-176213"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Цены указаны без учёта НДС</a:t>
            </a:r>
          </a:p>
          <a:p>
            <a:pPr marL="176213" indent="-176213"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3074" name="Picture 2" descr="D:\Screenshots\snap0003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4042144" cy="1951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C:\Screenshot\snap2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1664"/>
            <a:ext cx="3319635" cy="18002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2339752" y="11088"/>
            <a:ext cx="678145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Свадебный салон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4858360" y="1484784"/>
            <a:ext cx="3960440" cy="3528392"/>
          </a:xfrm>
          <a:prstGeom prst="rect">
            <a:avLst/>
          </a:prstGeom>
          <a:solidFill>
            <a:schemeClr val="bg1">
              <a:alpha val="83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Тип ссылки: внешняя</a:t>
            </a:r>
          </a:p>
          <a:p>
            <a:pPr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Площадка:</a:t>
            </a:r>
          </a:p>
          <a:p>
            <a:pPr marL="176213" indent="-176213"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Одноклассники: </a:t>
            </a:r>
            <a:r>
              <a:rPr lang="en-US" sz="2300" b="1" dirty="0" smtClean="0">
                <a:solidFill>
                  <a:srgbClr val="595959"/>
                </a:solidFill>
                <a:latin typeface="Calibri" pitchFamily="34" charset="0"/>
              </a:rPr>
              <a:t>17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руб./1000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CTR = 0,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2</a:t>
            </a: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2%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CPC =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sz="2300" b="1" dirty="0" smtClean="0">
                <a:solidFill>
                  <a:srgbClr val="595959"/>
                </a:solidFill>
                <a:latin typeface="Calibri" pitchFamily="34" charset="0"/>
              </a:rPr>
              <a:t>7,73 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руб.</a:t>
            </a:r>
          </a:p>
          <a:p>
            <a:pPr marL="176213" indent="-176213"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Цены указаны без учёта НДС</a:t>
            </a:r>
          </a:p>
          <a:p>
            <a:pPr marL="176213" indent="-176213"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2339752" y="11088"/>
            <a:ext cx="678145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Бизнес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4858360" y="1484784"/>
            <a:ext cx="4034120" cy="3528392"/>
          </a:xfrm>
          <a:prstGeom prst="rect">
            <a:avLst/>
          </a:prstGeom>
          <a:solidFill>
            <a:schemeClr val="bg1">
              <a:alpha val="83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Тип ссылки: внешняя</a:t>
            </a:r>
          </a:p>
          <a:p>
            <a:pPr>
              <a:spcBef>
                <a:spcPts val="0"/>
              </a:spcBef>
            </a:pPr>
            <a:r>
              <a:rPr lang="ru-RU" sz="2300" dirty="0" err="1" smtClean="0">
                <a:solidFill>
                  <a:srgbClr val="595959"/>
                </a:solidFill>
                <a:latin typeface="Calibri" pitchFamily="34" charset="0"/>
              </a:rPr>
              <a:t>Таргетинг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: от 25 лет</a:t>
            </a:r>
          </a:p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География: Россия</a:t>
            </a:r>
          </a:p>
          <a:p>
            <a:pPr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Площадка:</a:t>
            </a:r>
          </a:p>
          <a:p>
            <a:pPr marL="176213" indent="-176213">
              <a:spcBef>
                <a:spcPts val="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ICQ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: </a:t>
            </a:r>
            <a:r>
              <a:rPr lang="en-US" sz="2300" b="1" dirty="0" smtClean="0">
                <a:solidFill>
                  <a:srgbClr val="595959"/>
                </a:solidFill>
                <a:latin typeface="Calibri" pitchFamily="34" charset="0"/>
              </a:rPr>
              <a:t>6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рублей/1000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CTR = 0,04%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CPC =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sz="2300" b="1" dirty="0" smtClean="0">
                <a:solidFill>
                  <a:srgbClr val="595959"/>
                </a:solidFill>
                <a:latin typeface="Calibri" pitchFamily="34" charset="0"/>
              </a:rPr>
              <a:t>15,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1</a:t>
            </a:r>
            <a:r>
              <a:rPr lang="en-US" sz="2300" b="1" dirty="0" smtClean="0">
                <a:solidFill>
                  <a:srgbClr val="595959"/>
                </a:solidFill>
                <a:latin typeface="Calibri" pitchFamily="34" charset="0"/>
              </a:rPr>
              <a:t>9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руб.</a:t>
            </a:r>
          </a:p>
          <a:p>
            <a:pPr marL="176213" indent="-176213"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Цены указаны без учёта НДС</a:t>
            </a:r>
          </a:p>
          <a:p>
            <a:pPr marL="176213" indent="-176213"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1026" name="Picture 2" descr="C:\Screenshot\snap0002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887373" cy="2173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2339752" y="11088"/>
            <a:ext cx="678145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Магазин купальников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4858360" y="1484784"/>
            <a:ext cx="3960440" cy="3528392"/>
          </a:xfrm>
          <a:prstGeom prst="rect">
            <a:avLst/>
          </a:prstGeom>
          <a:solidFill>
            <a:schemeClr val="bg1">
              <a:alpha val="83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Тип ссылки: внешняя</a:t>
            </a:r>
          </a:p>
          <a:p>
            <a:pPr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Площадка:</a:t>
            </a:r>
          </a:p>
          <a:p>
            <a:pPr marL="176213" indent="-176213"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Мой Мир: </a:t>
            </a:r>
            <a:r>
              <a:rPr lang="en-US" sz="2300" b="1" dirty="0" smtClean="0">
                <a:solidFill>
                  <a:srgbClr val="595959"/>
                </a:solidFill>
                <a:latin typeface="Calibri" pitchFamily="34" charset="0"/>
              </a:rPr>
              <a:t>6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рублей/1000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CTR = 0,34%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CPC =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sz="2300" b="1" smtClean="0">
                <a:solidFill>
                  <a:srgbClr val="595959"/>
                </a:solidFill>
                <a:latin typeface="Calibri" pitchFamily="34" charset="0"/>
              </a:rPr>
              <a:t>1,7</a:t>
            </a:r>
            <a:r>
              <a:rPr lang="ru-RU" sz="2300" b="1" smtClean="0">
                <a:solidFill>
                  <a:srgbClr val="595959"/>
                </a:solidFill>
                <a:latin typeface="Calibri" pitchFamily="34" charset="0"/>
              </a:rPr>
              <a:t>6 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руб.</a:t>
            </a:r>
          </a:p>
          <a:p>
            <a:pPr marL="176213" indent="-176213"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Цены указаны без учёта НДС</a:t>
            </a:r>
          </a:p>
          <a:p>
            <a:pPr marL="176213" indent="-176213"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63491" name="Picture 3" descr="C:\Screenshot\snap2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482123" cy="2089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Таргет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Mail.Ru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одержимое 30"/>
          <p:cNvSpPr>
            <a:spLocks/>
          </p:cNvSpPr>
          <p:nvPr/>
        </p:nvSpPr>
        <p:spPr bwMode="auto">
          <a:xfrm>
            <a:off x="899592" y="1013792"/>
            <a:ext cx="77048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dirty="0" err="1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Таргет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@</a:t>
            </a:r>
            <a:r>
              <a:rPr lang="en-US" sz="2800" dirty="0" err="1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Mail.Ru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–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 сервис автоматизированного размещения рекламы на проектах </a:t>
            </a:r>
            <a:r>
              <a:rPr lang="en-US" sz="2800" dirty="0" err="1" smtClean="0">
                <a:solidFill>
                  <a:srgbClr val="595959"/>
                </a:solidFill>
                <a:latin typeface="Calibri" pitchFamily="34" charset="0"/>
              </a:rPr>
              <a:t>Mail.Ru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Group.</a:t>
            </a:r>
            <a:endParaRPr lang="ru-RU" sz="28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1026" name="Picture 2" descr="D:\Screenshots\snap000351.png"/>
          <p:cNvPicPr>
            <a:picLocks noChangeAspect="1" noChangeArrowheads="1"/>
          </p:cNvPicPr>
          <p:nvPr/>
        </p:nvPicPr>
        <p:blipFill>
          <a:blip r:embed="rId4" cstate="print"/>
          <a:srcRect l="20776" r="20548"/>
          <a:stretch>
            <a:fillRect/>
          </a:stretch>
        </p:blipFill>
        <p:spPr bwMode="auto">
          <a:xfrm>
            <a:off x="971600" y="2132856"/>
            <a:ext cx="4259165" cy="39604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" name="Picture 3" descr="D:\Screenshots\snap000352.png"/>
          <p:cNvPicPr>
            <a:picLocks noChangeAspect="1" noChangeArrowheads="1"/>
          </p:cNvPicPr>
          <p:nvPr/>
        </p:nvPicPr>
        <p:blipFill>
          <a:blip r:embed="rId5" cstate="print"/>
          <a:srcRect l="20091" r="19863"/>
          <a:stretch>
            <a:fillRect/>
          </a:stretch>
        </p:blipFill>
        <p:spPr bwMode="auto">
          <a:xfrm>
            <a:off x="2771800" y="2420888"/>
            <a:ext cx="4922957" cy="42484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creenshots\snap002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181225" cy="3095625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Формат объявлений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2771800" y="1052736"/>
            <a:ext cx="58326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  <a:hlinkClick r:id="rId4"/>
              </a:rPr>
              <a:t>Таргет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  <a:hlinkClick r:id="rId4"/>
              </a:rPr>
              <a:t>@</a:t>
            </a:r>
            <a:r>
              <a:rPr lang="en-US" sz="2400" dirty="0" err="1" smtClean="0">
                <a:solidFill>
                  <a:srgbClr val="595959"/>
                </a:solidFill>
                <a:latin typeface="Calibri" pitchFamily="34" charset="0"/>
                <a:hlinkClick r:id="rId4"/>
              </a:rPr>
              <a:t>Mail.Ru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работает с объявлениями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тизерного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формата, состоящими из:</a:t>
            </a:r>
          </a:p>
          <a:p>
            <a:pPr marL="176213" indent="-176213">
              <a:spcBef>
                <a:spcPts val="1200"/>
              </a:spcBef>
              <a:buFontTx/>
              <a:buChar char="-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Заголовка (до 25 символов)</a:t>
            </a:r>
          </a:p>
          <a:p>
            <a:pPr marL="176213" indent="-176213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Текста объявления (до 90 символов)</a:t>
            </a:r>
          </a:p>
          <a:p>
            <a:pPr marL="176213" indent="-176213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Изображения 60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x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75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пикс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.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(.jpg, .</a:t>
            </a:r>
            <a:r>
              <a:rPr lang="en-US" sz="2400" dirty="0" err="1" smtClean="0">
                <a:solidFill>
                  <a:srgbClr val="595959"/>
                </a:solidFill>
                <a:latin typeface="Calibri" pitchFamily="34" charset="0"/>
              </a:rPr>
              <a:t>png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, .gif)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На одной странице одновременно показывается несколько объявлений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Таргета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(чаще 2).</a:t>
            </a:r>
          </a:p>
        </p:txBody>
      </p:sp>
      <p:pic>
        <p:nvPicPr>
          <p:cNvPr id="1031" name="Picture 7" descr="C:\Screenshot\snap19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2181225" cy="2486025"/>
          </a:xfrm>
          <a:prstGeom prst="rect">
            <a:avLst/>
          </a:prstGeom>
          <a:noFill/>
        </p:spPr>
      </p:pic>
      <p:pic>
        <p:nvPicPr>
          <p:cNvPr id="1026" name="Picture 2" descr="D:\Screenshots\snap0029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3" y="1042988"/>
            <a:ext cx="2371725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Продаем через Интернет: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Поисковая оптимизация.</a:t>
            </a:r>
            <a:endParaRPr lang="en-US" dirty="0" smtClean="0"/>
          </a:p>
          <a:p>
            <a:r>
              <a:rPr lang="ru-RU" dirty="0" smtClean="0"/>
              <a:t>Контекстная реклама.</a:t>
            </a:r>
          </a:p>
          <a:p>
            <a:r>
              <a:rPr lang="ru-RU" dirty="0" smtClean="0"/>
              <a:t>Размещение в базах данных (</a:t>
            </a:r>
            <a:r>
              <a:rPr lang="ru-RU" dirty="0" err="1" smtClean="0"/>
              <a:t>Маркет</a:t>
            </a:r>
            <a:r>
              <a:rPr lang="ru-RU" dirty="0" smtClean="0"/>
              <a:t> и т.п.).</a:t>
            </a:r>
          </a:p>
          <a:p>
            <a:r>
              <a:rPr lang="ru-RU" dirty="0" smtClean="0"/>
              <a:t>Тематические сети.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5BE-6BC8-4F45-8352-131DE3DD993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619672" y="11088"/>
            <a:ext cx="750153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400" dirty="0" smtClean="0">
                <a:latin typeface="Calibri" pitchFamily="34" charset="0"/>
              </a:rPr>
              <a:t>Объявления </a:t>
            </a:r>
            <a:r>
              <a:rPr lang="ru-RU" sz="3400" dirty="0" err="1" smtClean="0">
                <a:latin typeface="Calibri" pitchFamily="34" charset="0"/>
              </a:rPr>
              <a:t>Таргета</a:t>
            </a:r>
            <a:r>
              <a:rPr lang="ru-RU" sz="3400" dirty="0" smtClean="0">
                <a:latin typeface="Calibri" pitchFamily="34" charset="0"/>
              </a:rPr>
              <a:t> на Моём Мире</a:t>
            </a:r>
            <a:endParaRPr lang="ru-RU" sz="34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71480"/>
            <a:ext cx="6715172" cy="599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619672" y="11088"/>
            <a:ext cx="750153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400" dirty="0" smtClean="0">
                <a:latin typeface="Calibri" pitchFamily="34" charset="0"/>
              </a:rPr>
              <a:t>Объявления </a:t>
            </a:r>
            <a:r>
              <a:rPr lang="ru-RU" sz="3400" dirty="0" err="1" smtClean="0">
                <a:latin typeface="Calibri" pitchFamily="34" charset="0"/>
              </a:rPr>
              <a:t>Таргета</a:t>
            </a:r>
            <a:r>
              <a:rPr lang="ru-RU" sz="3400" dirty="0" smtClean="0">
                <a:latin typeface="Calibri" pitchFamily="34" charset="0"/>
              </a:rPr>
              <a:t> в Одноклассниках</a:t>
            </a:r>
            <a:endParaRPr lang="ru-RU" sz="34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642918"/>
            <a:ext cx="643464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619672" y="11088"/>
            <a:ext cx="750153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400" dirty="0" smtClean="0">
                <a:latin typeface="Calibri" pitchFamily="34" charset="0"/>
              </a:rPr>
              <a:t>Объявления </a:t>
            </a:r>
            <a:r>
              <a:rPr lang="ru-RU" sz="3400" dirty="0" err="1" smtClean="0">
                <a:latin typeface="Calibri" pitchFamily="34" charset="0"/>
              </a:rPr>
              <a:t>Таргета</a:t>
            </a:r>
            <a:r>
              <a:rPr lang="ru-RU" sz="3400" dirty="0" smtClean="0">
                <a:latin typeface="Calibri" pitchFamily="34" charset="0"/>
              </a:rPr>
              <a:t> в </a:t>
            </a:r>
            <a:r>
              <a:rPr lang="en-US" sz="3400" dirty="0" smtClean="0">
                <a:latin typeface="Calibri" pitchFamily="34" charset="0"/>
              </a:rPr>
              <a:t>ICQ</a:t>
            </a:r>
            <a:endParaRPr lang="ru-RU" sz="3400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642918"/>
            <a:ext cx="558644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714356"/>
            <a:ext cx="5465322" cy="579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410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Сколько стоит?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4286248" cy="638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30"/>
          <p:cNvSpPr>
            <a:spLocks/>
          </p:cNvSpPr>
          <p:nvPr/>
        </p:nvSpPr>
        <p:spPr bwMode="auto">
          <a:xfrm>
            <a:off x="3857620" y="967636"/>
            <a:ext cx="5178876" cy="58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Внутренние ссылки:</a:t>
            </a:r>
          </a:p>
          <a:p>
            <a:pPr marL="176213" indent="-176213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Игры/Приложения (ОК и ММ)</a:t>
            </a: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Личные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анкеты (ОК и ММ)</a:t>
            </a: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Сообщества в Моём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Мире</a:t>
            </a: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Цена: от </a:t>
            </a:r>
            <a:r>
              <a:rPr lang="ru-RU" sz="2400" b="1" dirty="0" smtClean="0">
                <a:solidFill>
                  <a:srgbClr val="595959"/>
                </a:solidFill>
                <a:latin typeface="Calibri" pitchFamily="34" charset="0"/>
              </a:rPr>
              <a:t>85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копеек за 1000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показов.</a:t>
            </a: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Группы на Одноклассниках</a:t>
            </a:r>
          </a:p>
          <a:p>
            <a:pPr marL="176213" indent="-176213"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Цена: от </a:t>
            </a:r>
            <a:r>
              <a:rPr lang="ru-RU" sz="2400" b="1" dirty="0" smtClean="0">
                <a:solidFill>
                  <a:srgbClr val="595959"/>
                </a:solidFill>
                <a:latin typeface="Calibri" pitchFamily="34" charset="0"/>
              </a:rPr>
              <a:t>9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руб. за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1000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показов.</a:t>
            </a: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Внешние ссылки:</a:t>
            </a:r>
          </a:p>
          <a:p>
            <a:pPr marL="176213" indent="-176213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На Одноклассниках</a:t>
            </a:r>
          </a:p>
          <a:p>
            <a:pPr marL="176213" indent="-176213"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Цена: от </a:t>
            </a:r>
            <a:r>
              <a:rPr lang="ru-RU" sz="2400" b="1" dirty="0" smtClean="0">
                <a:solidFill>
                  <a:srgbClr val="595959"/>
                </a:solidFill>
                <a:latin typeface="Calibri" pitchFamily="34" charset="0"/>
              </a:rPr>
              <a:t>17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рублей за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1000 показов.</a:t>
            </a:r>
          </a:p>
          <a:p>
            <a:pPr marL="176213" indent="-176213">
              <a:spcBef>
                <a:spcPts val="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 Моем Мире и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ICQ</a:t>
            </a: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Цена: от </a:t>
            </a:r>
            <a:r>
              <a:rPr lang="ru-RU" sz="2400" b="1" dirty="0" smtClean="0">
                <a:solidFill>
                  <a:srgbClr val="595959"/>
                </a:solidFill>
                <a:latin typeface="Calibri" pitchFamily="34" charset="0"/>
              </a:rPr>
              <a:t>6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рублей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за 1000 показов.</a:t>
            </a:r>
          </a:p>
          <a:p>
            <a:pPr marL="176213" indent="-176213">
              <a:spcBef>
                <a:spcPts val="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  <a:buFontTx/>
              <a:buChar char="-"/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lvl="0" indent="-176213"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Цены указаны без учёта НДС</a:t>
            </a: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  <a:buFontTx/>
              <a:buChar char="-"/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Screenshot\snap2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205361" cy="2017032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1979712" y="11088"/>
            <a:ext cx="714149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Игра на Одноклассниках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4644008" y="1484784"/>
            <a:ext cx="4174792" cy="3528392"/>
          </a:xfrm>
          <a:prstGeom prst="rect">
            <a:avLst/>
          </a:prstGeom>
          <a:solidFill>
            <a:schemeClr val="bg1">
              <a:alpha val="83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Тип ссылки: внутренняя</a:t>
            </a:r>
          </a:p>
          <a:p>
            <a:pPr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Площадка:</a:t>
            </a:r>
          </a:p>
          <a:p>
            <a:pPr marL="176213" indent="-176213"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Одноклассники: 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0,85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руб./1000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CTR = 0,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31</a:t>
            </a: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%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CPC =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0</a:t>
            </a:r>
            <a:r>
              <a:rPr lang="en-US" sz="2300" b="1" dirty="0" smtClean="0">
                <a:solidFill>
                  <a:srgbClr val="595959"/>
                </a:solidFill>
                <a:latin typeface="Calibri" pitchFamily="34" charset="0"/>
              </a:rPr>
              <a:t>,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27 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руб.</a:t>
            </a:r>
          </a:p>
          <a:p>
            <a:pPr marL="176213" indent="-176213"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Цены указаны без учёта НДС</a:t>
            </a:r>
          </a:p>
          <a:p>
            <a:pPr marL="176213" indent="-176213"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Screenshot\snap2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486857" cy="2021143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2339752" y="11088"/>
            <a:ext cx="678145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Приложение в ММ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4858360" y="1484784"/>
            <a:ext cx="3960440" cy="3528392"/>
          </a:xfrm>
          <a:prstGeom prst="rect">
            <a:avLst/>
          </a:prstGeom>
          <a:solidFill>
            <a:schemeClr val="bg1">
              <a:alpha val="83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Тип ссылки: внутренняя</a:t>
            </a:r>
          </a:p>
          <a:p>
            <a:pPr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Площадка:</a:t>
            </a:r>
          </a:p>
          <a:p>
            <a:pPr marL="176213" indent="-176213"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Мой Мир: 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0,85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рублей/1000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CTR = 0,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26</a:t>
            </a: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%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CPC =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0</a:t>
            </a:r>
            <a:r>
              <a:rPr lang="en-US" sz="2300" b="1" dirty="0" smtClean="0">
                <a:solidFill>
                  <a:srgbClr val="595959"/>
                </a:solidFill>
                <a:latin typeface="Calibri" pitchFamily="34" charset="0"/>
              </a:rPr>
              <a:t>,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33 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руб.</a:t>
            </a:r>
          </a:p>
          <a:p>
            <a:pPr marL="176213" indent="-176213"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Цены указаны без учёта НДС</a:t>
            </a:r>
          </a:p>
          <a:p>
            <a:pPr marL="176213" indent="-176213"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Screenshot\snap2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187900" cy="1988492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2339752" y="11088"/>
            <a:ext cx="678145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Анкета на Одноклассниках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4644008" y="1484784"/>
            <a:ext cx="4174792" cy="3528392"/>
          </a:xfrm>
          <a:prstGeom prst="rect">
            <a:avLst/>
          </a:prstGeom>
          <a:solidFill>
            <a:schemeClr val="bg1">
              <a:alpha val="83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Тип ссылки: внутренняя</a:t>
            </a:r>
          </a:p>
          <a:p>
            <a:pPr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Площадка:</a:t>
            </a:r>
          </a:p>
          <a:p>
            <a:pPr marL="176213" indent="-176213"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Одноклассники: 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0,85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руб./1000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CTR = 0,53%</a:t>
            </a:r>
          </a:p>
          <a:p>
            <a:pPr marL="176213" indent="-176213">
              <a:spcBef>
                <a:spcPts val="1200"/>
              </a:spcBef>
            </a:pP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CPC =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0</a:t>
            </a:r>
            <a:r>
              <a:rPr lang="en-US" sz="2300" b="1" dirty="0" smtClean="0">
                <a:solidFill>
                  <a:srgbClr val="595959"/>
                </a:solidFill>
                <a:latin typeface="Calibri" pitchFamily="34" charset="0"/>
              </a:rPr>
              <a:t>,16</a:t>
            </a:r>
            <a:r>
              <a:rPr lang="ru-RU" sz="2300" b="1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руб.</a:t>
            </a:r>
          </a:p>
          <a:p>
            <a:pPr marL="176213" indent="-176213">
              <a:spcBef>
                <a:spcPts val="0"/>
              </a:spcBef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176213" indent="-176213"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Цены указаны без учёта НДС</a:t>
            </a:r>
          </a:p>
          <a:p>
            <a:pPr marL="176213" indent="-176213"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6" name="Содержимое 30"/>
          <p:cNvSpPr>
            <a:spLocks/>
          </p:cNvSpPr>
          <p:nvPr/>
        </p:nvSpPr>
        <p:spPr bwMode="auto">
          <a:xfrm>
            <a:off x="818792" y="4964200"/>
            <a:ext cx="6336704" cy="891480"/>
          </a:xfrm>
          <a:prstGeom prst="rect">
            <a:avLst/>
          </a:prstGeom>
          <a:solidFill>
            <a:schemeClr val="bg1">
              <a:alpha val="83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На бюджет в 5</a:t>
            </a: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’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000 руб. – 31</a:t>
            </a: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’250 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переходов</a:t>
            </a:r>
          </a:p>
          <a:p>
            <a:pPr marL="176213" indent="-176213">
              <a:spcBef>
                <a:spcPts val="0"/>
              </a:spcBef>
            </a:pP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Всего за кампанию </a:t>
            </a:r>
            <a:r>
              <a:rPr lang="en-US" sz="2300" dirty="0" smtClean="0">
                <a:solidFill>
                  <a:srgbClr val="595959"/>
                </a:solidFill>
                <a:latin typeface="Calibri" pitchFamily="34" charset="0"/>
              </a:rPr>
              <a:t>&gt; 140’000 </a:t>
            </a:r>
            <a:r>
              <a:rPr lang="ru-RU" sz="2300" dirty="0" smtClean="0">
                <a:solidFill>
                  <a:srgbClr val="595959"/>
                </a:solidFill>
                <a:latin typeface="Calibri" pitchFamily="34" charset="0"/>
              </a:rPr>
              <a:t>переходов (!)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23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C42FB-2324-4970-BB78-CBEC2C6B440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3" name="Picture 2" descr="C:\Screenshot\snap212.png"/>
          <p:cNvPicPr>
            <a:picLocks noChangeAspect="1" noChangeArrowheads="1"/>
          </p:cNvPicPr>
          <p:nvPr/>
        </p:nvPicPr>
        <p:blipFill>
          <a:blip r:embed="rId2" cstate="print"/>
          <a:srcRect b="36842"/>
          <a:stretch>
            <a:fillRect/>
          </a:stretch>
        </p:blipFill>
        <p:spPr bwMode="auto">
          <a:xfrm>
            <a:off x="683568" y="710280"/>
            <a:ext cx="6790077" cy="591433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/>
          </p:cNvSpPr>
          <p:nvPr/>
        </p:nvSpPr>
        <p:spPr bwMode="auto">
          <a:xfrm>
            <a:off x="2339752" y="11088"/>
            <a:ext cx="678145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Результат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Настраиваем кампанию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Определяем целевую аудиторию.</a:t>
            </a:r>
          </a:p>
          <a:p>
            <a:r>
              <a:rPr lang="ru-RU" dirty="0" smtClean="0"/>
              <a:t>Привлекательное предложение.</a:t>
            </a:r>
          </a:p>
          <a:p>
            <a:r>
              <a:rPr lang="ru-RU" dirty="0" smtClean="0"/>
              <a:t>Интересная иллюстрация.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C42FB-2324-4970-BB78-CBEC2C6B440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7"/>
            <a:ext cx="8229600" cy="1214446"/>
          </a:xfrm>
        </p:spPr>
        <p:txBody>
          <a:bodyPr/>
          <a:lstStyle/>
          <a:p>
            <a:r>
              <a:rPr lang="ru-RU" dirty="0" smtClean="0"/>
              <a:t>Распродажа женских сапог.</a:t>
            </a:r>
          </a:p>
          <a:p>
            <a:r>
              <a:rPr lang="ru-RU" dirty="0" smtClean="0"/>
              <a:t>ЦА: Ж25-35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5BE-6BC8-4F45-8352-131DE3DD9939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876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643314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571876"/>
            <a:ext cx="714380" cy="103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714752"/>
            <a:ext cx="762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28662" y="500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4929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4857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15140" y="4786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5500702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595959"/>
                </a:solidFill>
                <a:latin typeface="Calibri" pitchFamily="34" charset="0"/>
              </a:rPr>
              <a:t>Продажа сапог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595959"/>
                </a:solidFill>
                <a:latin typeface="Calibri" pitchFamily="34" charset="0"/>
              </a:rPr>
              <a:t>Новые поступления.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595959"/>
                </a:solidFill>
                <a:latin typeface="Calibri" pitchFamily="34" charset="0"/>
              </a:rPr>
              <a:t>Перейти на сайт.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5500702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595959"/>
                </a:solidFill>
                <a:latin typeface="Calibri" pitchFamily="34" charset="0"/>
              </a:rPr>
              <a:t>Сезон сапожек начался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595959"/>
                </a:solidFill>
                <a:latin typeface="Calibri" pitchFamily="34" charset="0"/>
              </a:rPr>
              <a:t>Новая коллекция женских сапожек 2011-2012. Вторая пара со скидкой 30%!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Контекстная реклама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Слова-слова-слова.</a:t>
            </a:r>
          </a:p>
          <a:p>
            <a:r>
              <a:rPr lang="ru-RU" dirty="0" smtClean="0"/>
              <a:t>Поиск и тематические сайты.</a:t>
            </a:r>
          </a:p>
          <a:p>
            <a:r>
              <a:rPr lang="ru-RU" dirty="0" smtClean="0"/>
              <a:t>Поисковый </a:t>
            </a:r>
            <a:r>
              <a:rPr lang="ru-RU" dirty="0" err="1" smtClean="0"/>
              <a:t>ретаргетинг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5BE-6BC8-4F45-8352-131DE3DD993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Пол/возраст против контекста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спроса.</a:t>
            </a:r>
          </a:p>
          <a:p>
            <a:r>
              <a:rPr lang="ru-RU" dirty="0" smtClean="0"/>
              <a:t>Охват, недостижимый в контексте.</a:t>
            </a:r>
          </a:p>
          <a:p>
            <a:r>
              <a:rPr lang="ru-RU" dirty="0" smtClean="0"/>
              <a:t>Товары и услуги широкого спроса, которые не привыкли искать в Интернете.</a:t>
            </a:r>
          </a:p>
          <a:p>
            <a:r>
              <a:rPr lang="ru-RU" dirty="0" smtClean="0"/>
              <a:t>Простота управления.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5BE-6BC8-4F45-8352-131DE3DD9939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931988" y="4929188"/>
            <a:ext cx="33385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</a:t>
            </a: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2009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—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 2010</a:t>
            </a:r>
          </a:p>
        </p:txBody>
      </p:sp>
      <p:pic>
        <p:nvPicPr>
          <p:cNvPr id="5123" name="Рисунок 3" descr="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##Mail.Ru\Логотипы\Gro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23373"/>
            <a:ext cx="1656184" cy="457755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4149080"/>
            <a:ext cx="696218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Михаил Козлов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руководитель службы развития продукта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сервис </a:t>
            </a:r>
            <a:r>
              <a:rPr lang="ru-RU" sz="2400" dirty="0" err="1" smtClean="0">
                <a:solidFill>
                  <a:schemeClr val="bg1"/>
                </a:solidFill>
                <a:latin typeface="Calibri" pitchFamily="34" charset="0"/>
              </a:rPr>
              <a:t>таргетированной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 рекламы </a:t>
            </a:r>
            <a:r>
              <a:rPr lang="ru-RU" sz="2400" dirty="0" err="1" smtClean="0">
                <a:solidFill>
                  <a:schemeClr val="bg1"/>
                </a:solidFill>
                <a:latin typeface="Calibri" pitchFamily="34" charset="0"/>
              </a:rPr>
              <a:t>Таргет@Mail.Ru</a:t>
            </a:r>
            <a:endParaRPr lang="ru-RU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596" y="915568"/>
            <a:ext cx="8229600" cy="8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Вопросы?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Контактная информация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8" name="Содержимое 30"/>
          <p:cNvSpPr>
            <a:spLocks/>
          </p:cNvSpPr>
          <p:nvPr/>
        </p:nvSpPr>
        <p:spPr bwMode="auto">
          <a:xfrm>
            <a:off x="899592" y="2060848"/>
            <a:ext cx="7704856" cy="259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2913" indent="-442913">
              <a:spcBef>
                <a:spcPts val="6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Служба поддержки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и </a:t>
            </a:r>
            <a:r>
              <a:rPr lang="ru-RU" sz="2800" dirty="0" err="1" smtClean="0">
                <a:solidFill>
                  <a:srgbClr val="595959"/>
                </a:solidFill>
                <a:latin typeface="Calibri" pitchFamily="34" charset="0"/>
              </a:rPr>
              <a:t>модерации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: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target.help@corp.mail.ru</a:t>
            </a:r>
            <a:endParaRPr lang="en-US" sz="28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442913" indent="-442913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Финансовые вопросы (заключение договоров, оплата счетов и т.п.):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  <a:hlinkClick r:id="rId4"/>
              </a:rPr>
              <a:t>target.finance@corp.mail.ru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endParaRPr lang="ru-RU" sz="28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Контекст – </a:t>
            </a:r>
            <a:r>
              <a:rPr lang="ru-RU" dirty="0" err="1" smtClean="0"/>
              <a:t>супер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ваш товар ищут в поиске.</a:t>
            </a:r>
          </a:p>
          <a:p>
            <a:r>
              <a:rPr lang="ru-RU" dirty="0" smtClean="0"/>
              <a:t>Есть достаточная аудитория, готовая заказать через Интернет.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5BE-6BC8-4F45-8352-131DE3DD993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Посмотрим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6543692" cy="4286280"/>
          </a:xfrm>
        </p:spPr>
        <p:txBody>
          <a:bodyPr/>
          <a:lstStyle/>
          <a:p>
            <a:r>
              <a:rPr lang="ru-RU" dirty="0" smtClean="0"/>
              <a:t>Банковские карты</a:t>
            </a:r>
          </a:p>
          <a:p>
            <a:pPr lvl="1"/>
            <a:r>
              <a:rPr lang="en-US" dirty="0" smtClean="0"/>
              <a:t>1509</a:t>
            </a:r>
            <a:r>
              <a:rPr lang="ru-RU" dirty="0" smtClean="0"/>
              <a:t> </a:t>
            </a:r>
            <a:r>
              <a:rPr lang="ru-RU" dirty="0" smtClean="0"/>
              <a:t>показов </a:t>
            </a:r>
            <a:r>
              <a:rPr lang="ru-RU" dirty="0" smtClean="0"/>
              <a:t>в месяц</a:t>
            </a:r>
            <a:br>
              <a:rPr lang="ru-RU" dirty="0" smtClean="0"/>
            </a:b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банковские|кредитные|дебетовые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карты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+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mastercard|visa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/>
              <a:t>Дом отдыха</a:t>
            </a:r>
          </a:p>
          <a:p>
            <a:pPr lvl="1"/>
            <a:r>
              <a:rPr lang="ru-RU" dirty="0" smtClean="0"/>
              <a:t>15741 </a:t>
            </a:r>
            <a:r>
              <a:rPr lang="ru-RU" dirty="0" smtClean="0"/>
              <a:t>    </a:t>
            </a:r>
            <a:br>
              <a:rPr lang="ru-RU" dirty="0" smtClean="0"/>
            </a:b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(дом отдыха)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|турбаза|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(база отдыха)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|пансионат|cанаторий</a:t>
            </a:r>
            <a:endParaRPr lang="ru-RU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/>
              <a:t>Носки</a:t>
            </a:r>
          </a:p>
          <a:p>
            <a:pPr lvl="1"/>
            <a:r>
              <a:rPr lang="ru-RU" dirty="0" smtClean="0"/>
              <a:t>1054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носки -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николай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-вязание -скачать -крючком -схема -спицы -песни -узоры -второй -вязать -здорово -слушать -романс -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илья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-немецкий -люблю -фото -текст -куклы</a:t>
            </a:r>
            <a:endParaRPr lang="ru-RU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5BE-6BC8-4F45-8352-131DE3DD993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128586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Данные: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wordstat.yandex.ru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регион: 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Харьковская область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, октябрь 2011</a:t>
            </a:r>
            <a:endParaRPr lang="ru-RU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Мало ищут?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Максимально расширяем список ключевых слов.</a:t>
            </a:r>
          </a:p>
          <a:p>
            <a:r>
              <a:rPr lang="ru-RU" dirty="0" smtClean="0"/>
              <a:t>Используем нетематические запросы</a:t>
            </a:r>
            <a:br>
              <a:rPr lang="ru-RU" dirty="0" smtClean="0"/>
            </a:br>
            <a:r>
              <a:rPr lang="ru-RU" dirty="0" smtClean="0"/>
              <a:t>(но могут не пропустить модераторы).</a:t>
            </a:r>
          </a:p>
          <a:p>
            <a:r>
              <a:rPr lang="ru-RU" dirty="0" smtClean="0"/>
              <a:t>Собираем аудиторию на сети.</a:t>
            </a:r>
          </a:p>
          <a:p>
            <a:r>
              <a:rPr lang="ru-RU" dirty="0" smtClean="0"/>
              <a:t>Внимательно отслеживаем конверсию по каждому запросу и сайту.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5BE-6BC8-4F45-8352-131DE3DD993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Посмотрим на это с другой стороны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Банковские карты:</a:t>
            </a:r>
          </a:p>
          <a:p>
            <a:pPr lvl="1"/>
            <a:r>
              <a:rPr lang="ru-RU" dirty="0" smtClean="0"/>
              <a:t>Мужчины и женщины.</a:t>
            </a:r>
          </a:p>
          <a:p>
            <a:pPr lvl="1"/>
            <a:r>
              <a:rPr lang="ru-RU" dirty="0" smtClean="0"/>
              <a:t>От 24 до 45 лет.</a:t>
            </a:r>
            <a:endParaRPr lang="ru-RU" dirty="0"/>
          </a:p>
          <a:p>
            <a:pPr lvl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5BE-6BC8-4F45-8352-131DE3DD993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928802"/>
            <a:ext cx="2762246" cy="183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357694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1390049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500438"/>
            <a:ext cx="13525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643570" y="4549676"/>
            <a:ext cx="359688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Доступная аудитория</a:t>
            </a:r>
          </a:p>
          <a:p>
            <a:r>
              <a:rPr lang="ru-RU" dirty="0" smtClean="0"/>
              <a:t>(Харьков и область):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Директ</a:t>
            </a:r>
            <a:r>
              <a:rPr lang="ru-RU" dirty="0" smtClean="0"/>
              <a:t>: </a:t>
            </a:r>
            <a:r>
              <a:rPr lang="ru-RU" dirty="0" smtClean="0"/>
              <a:t>1509 показов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Мой Мир: </a:t>
            </a:r>
            <a:r>
              <a:rPr lang="ru-RU" dirty="0" smtClean="0"/>
              <a:t>60 </a:t>
            </a:r>
            <a:r>
              <a:rPr lang="ru-RU" dirty="0" smtClean="0"/>
              <a:t>189* </a:t>
            </a:r>
            <a:r>
              <a:rPr lang="ru-RU" dirty="0" smtClean="0"/>
              <a:t>чел.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Одноклассники: </a:t>
            </a:r>
            <a:r>
              <a:rPr lang="ru-RU" dirty="0" smtClean="0"/>
              <a:t>110 </a:t>
            </a:r>
            <a:r>
              <a:rPr lang="ru-RU" dirty="0" smtClean="0"/>
              <a:t>979* </a:t>
            </a:r>
            <a:r>
              <a:rPr lang="ru-RU" dirty="0" smtClean="0"/>
              <a:t>чел.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* Неделя, данные приведены по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http://corp.mail.ru/adv/target_calc.htm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Посмотрим на это с другой стороны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 отдыха</a:t>
            </a:r>
          </a:p>
          <a:p>
            <a:pPr lvl="1"/>
            <a:r>
              <a:rPr lang="ru-RU" dirty="0" smtClean="0"/>
              <a:t>Мужчины и женщины.</a:t>
            </a:r>
          </a:p>
          <a:p>
            <a:pPr lvl="1"/>
            <a:r>
              <a:rPr lang="ru-RU" dirty="0" smtClean="0"/>
              <a:t>От 30 до 55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5BE-6BC8-4F45-8352-131DE3DD993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643314"/>
            <a:ext cx="1690686" cy="225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357430"/>
            <a:ext cx="2357434" cy="176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72008"/>
            <a:ext cx="2190743" cy="164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500694" y="4572008"/>
            <a:ext cx="340452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Доступная аудитория</a:t>
            </a:r>
          </a:p>
          <a:p>
            <a:r>
              <a:rPr lang="ru-RU" dirty="0" smtClean="0"/>
              <a:t>(Харьков и область):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Директ</a:t>
            </a:r>
            <a:r>
              <a:rPr lang="ru-RU" dirty="0" smtClean="0"/>
              <a:t>: </a:t>
            </a:r>
            <a:r>
              <a:rPr lang="ru-RU" dirty="0" smtClean="0"/>
              <a:t>15 741 показ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Мой Мир: </a:t>
            </a:r>
            <a:r>
              <a:rPr lang="ru-RU" dirty="0" smtClean="0"/>
              <a:t>45 </a:t>
            </a:r>
            <a:r>
              <a:rPr lang="ru-RU" dirty="0" smtClean="0"/>
              <a:t>604* </a:t>
            </a:r>
            <a:r>
              <a:rPr lang="ru-RU" dirty="0" smtClean="0"/>
              <a:t>чел.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Одноклассники: </a:t>
            </a:r>
            <a:r>
              <a:rPr lang="ru-RU" dirty="0" smtClean="0"/>
              <a:t>83 </a:t>
            </a:r>
            <a:r>
              <a:rPr lang="ru-RU" dirty="0" smtClean="0"/>
              <a:t>733* </a:t>
            </a:r>
            <a:r>
              <a:rPr lang="ru-RU" dirty="0" smtClean="0"/>
              <a:t>чел.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* Неделя, данные приведены по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http://corp.mail.ru/adv/target_calc.htm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продавать носки через Интернет?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45BE-6BC8-4F45-8352-131DE3DD993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14356"/>
            <a:ext cx="5253483" cy="562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/>
      <a:lstStyle>
        <a:defPPr algn="ctr">
          <a:defRPr sz="4400" dirty="0" smtClean="0">
            <a:latin typeface="Calibri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7997</TotalTime>
  <Words>1165</Words>
  <Application>Microsoft Office PowerPoint</Application>
  <PresentationFormat>Экран (4:3)</PresentationFormat>
  <Paragraphs>256</Paragraphs>
  <Slides>32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Специальное оформление</vt:lpstr>
      <vt:lpstr>Продающая антиконтекстная реклама</vt:lpstr>
      <vt:lpstr>Продаем через Интернет:</vt:lpstr>
      <vt:lpstr>Контекстная реклама</vt:lpstr>
      <vt:lpstr>Контекст – супер!</vt:lpstr>
      <vt:lpstr>Посмотрим</vt:lpstr>
      <vt:lpstr>Мало ищут?</vt:lpstr>
      <vt:lpstr>Посмотрим на это с другой стороны</vt:lpstr>
      <vt:lpstr>Посмотрим на это с другой стороны</vt:lpstr>
      <vt:lpstr>Зачем продавать носки через Интернет?</vt:lpstr>
      <vt:lpstr>Кейс с носками</vt:lpstr>
      <vt:lpstr>Мальчик или девочка?</vt:lpstr>
      <vt:lpstr>Когда важен контекст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Настраиваем кампанию</vt:lpstr>
      <vt:lpstr>Например</vt:lpstr>
      <vt:lpstr>Пол/возраст против контекста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gavrilova</dc:creator>
  <cp:lastModifiedBy>m.kozlov</cp:lastModifiedBy>
  <cp:revision>779</cp:revision>
  <dcterms:created xsi:type="dcterms:W3CDTF">2010-02-26T08:05:49Z</dcterms:created>
  <dcterms:modified xsi:type="dcterms:W3CDTF">2011-10-14T16:12:02Z</dcterms:modified>
</cp:coreProperties>
</file>