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562" r:id="rId2"/>
    <p:sldId id="598" r:id="rId3"/>
    <p:sldId id="660" r:id="rId4"/>
    <p:sldId id="563" r:id="rId5"/>
    <p:sldId id="564" r:id="rId6"/>
    <p:sldId id="565" r:id="rId7"/>
    <p:sldId id="566" r:id="rId8"/>
    <p:sldId id="567" r:id="rId9"/>
    <p:sldId id="568" r:id="rId10"/>
    <p:sldId id="569" r:id="rId11"/>
    <p:sldId id="570" r:id="rId12"/>
    <p:sldId id="571" r:id="rId13"/>
    <p:sldId id="572" r:id="rId14"/>
    <p:sldId id="573" r:id="rId15"/>
    <p:sldId id="597" r:id="rId16"/>
    <p:sldId id="575" r:id="rId17"/>
    <p:sldId id="576" r:id="rId18"/>
    <p:sldId id="577" r:id="rId19"/>
    <p:sldId id="578" r:id="rId20"/>
    <p:sldId id="579" r:id="rId21"/>
    <p:sldId id="642" r:id="rId22"/>
    <p:sldId id="580" r:id="rId23"/>
    <p:sldId id="581" r:id="rId24"/>
    <p:sldId id="582" r:id="rId25"/>
    <p:sldId id="583" r:id="rId26"/>
    <p:sldId id="584" r:id="rId27"/>
    <p:sldId id="585" r:id="rId28"/>
    <p:sldId id="589" r:id="rId29"/>
    <p:sldId id="590" r:id="rId30"/>
    <p:sldId id="591" r:id="rId31"/>
    <p:sldId id="586" r:id="rId32"/>
    <p:sldId id="587" r:id="rId33"/>
    <p:sldId id="588" r:id="rId34"/>
    <p:sldId id="592" r:id="rId35"/>
    <p:sldId id="593" r:id="rId36"/>
    <p:sldId id="594" r:id="rId37"/>
    <p:sldId id="657" r:id="rId38"/>
    <p:sldId id="661" r:id="rId39"/>
    <p:sldId id="662" r:id="rId40"/>
    <p:sldId id="658" r:id="rId41"/>
    <p:sldId id="663" r:id="rId42"/>
    <p:sldId id="664" r:id="rId43"/>
    <p:sldId id="666" r:id="rId44"/>
    <p:sldId id="665" r:id="rId45"/>
    <p:sldId id="667" r:id="rId46"/>
    <p:sldId id="668" r:id="rId47"/>
    <p:sldId id="669" r:id="rId48"/>
    <p:sldId id="670" r:id="rId49"/>
    <p:sldId id="671" r:id="rId50"/>
    <p:sldId id="595" r:id="rId51"/>
    <p:sldId id="596" r:id="rId52"/>
    <p:sldId id="599" r:id="rId53"/>
    <p:sldId id="600" r:id="rId54"/>
    <p:sldId id="601" r:id="rId55"/>
    <p:sldId id="602" r:id="rId56"/>
    <p:sldId id="603" r:id="rId57"/>
    <p:sldId id="604" r:id="rId58"/>
    <p:sldId id="605" r:id="rId59"/>
    <p:sldId id="643" r:id="rId60"/>
    <p:sldId id="608" r:id="rId61"/>
    <p:sldId id="609" r:id="rId62"/>
    <p:sldId id="610" r:id="rId63"/>
    <p:sldId id="676" r:id="rId64"/>
    <p:sldId id="613" r:id="rId65"/>
    <p:sldId id="675" r:id="rId66"/>
    <p:sldId id="678" r:id="rId67"/>
    <p:sldId id="684" r:id="rId68"/>
    <p:sldId id="680" r:id="rId69"/>
    <p:sldId id="681" r:id="rId70"/>
    <p:sldId id="682" r:id="rId71"/>
    <p:sldId id="683" r:id="rId72"/>
    <p:sldId id="679" r:id="rId73"/>
    <p:sldId id="685" r:id="rId74"/>
    <p:sldId id="674" r:id="rId75"/>
    <p:sldId id="646" r:id="rId76"/>
    <p:sldId id="640" r:id="rId77"/>
    <p:sldId id="641" r:id="rId78"/>
    <p:sldId id="659"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6AA5"/>
    <a:srgbClr val="993366"/>
    <a:srgbClr val="80B7E4"/>
    <a:srgbClr val="395266"/>
    <a:srgbClr val="7C9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091" autoAdjust="0"/>
  </p:normalViewPr>
  <p:slideViewPr>
    <p:cSldViewPr>
      <p:cViewPr>
        <p:scale>
          <a:sx n="85" d="100"/>
          <a:sy n="85" d="100"/>
        </p:scale>
        <p:origin x="-78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29CED-5BEB-4EFE-853A-2F7951ACF70E}" type="datetimeFigureOut">
              <a:rPr lang="en-US" smtClean="0"/>
              <a:pPr/>
              <a:t>10/13/11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65F9E1-FE51-438D-A601-2DFC617BD7B6}" type="slidenum">
              <a:rPr lang="en-US" smtClean="0"/>
              <a:pPr/>
              <a:t>‹#›</a:t>
            </a:fld>
            <a:endParaRPr lang="en-US"/>
          </a:p>
        </p:txBody>
      </p:sp>
    </p:spTree>
    <p:extLst>
      <p:ext uri="{BB962C8B-B14F-4D97-AF65-F5344CB8AC3E}">
        <p14:creationId xmlns:p14="http://schemas.microsoft.com/office/powerpoint/2010/main" val="3157788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seomoz.org/blog/schemaorg-a-new-approach-to-structured-data-for-seo"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 Id="rId3" Type="http://schemas.openxmlformats.org/officeDocument/2006/relationships/hyperlink" Target="http://media.eloqua.com/images/The-Content-Grid-v2.jp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 Id="rId3" Type="http://schemas.openxmlformats.org/officeDocument/2006/relationships/hyperlink" Target="http://www.seomoz.org/blog/the-6-goals-of-seo-choosing-the-right-ones-for-your-busines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seerinteractive.com/blog/using-twitter-and-backlinks-to-build-links/2011/07/28/" TargetMode="External"/><Relationship Id="rId4" Type="http://schemas.openxmlformats.org/officeDocument/2006/relationships/hyperlink" Target="http://www.distilled.net/blog/seo/getting-started-with-the-free-linkscape-api/" TargetMode="External"/><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tackexchange.com/" TargetMode="External"/><Relationship Id="rId4" Type="http://schemas.openxmlformats.org/officeDocument/2006/relationships/hyperlink" Target="http://dribbble.com/" TargetMode="External"/><Relationship Id="rId5" Type="http://schemas.openxmlformats.org/officeDocument/2006/relationships/hyperlink" Target="http://www.seomoz.org/q" TargetMode="External"/><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 Id="rId3" Type="http://schemas.openxmlformats.org/officeDocument/2006/relationships/hyperlink" Target="http://blog.folyo.me/post/10723370923/how-much-does-a-website-cost"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 Id="rId3" Type="http://schemas.openxmlformats.org/officeDocument/2006/relationships/hyperlink" Target="http://www.seomoz.org/blog/the-6-goals-of-seo-choosing-the-right-ones-for-your-business"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King is Dead! Long, live the King! This refrain rang out from the halls of governing courts around the world for millennia. It still does. It signifies a change that affects all subjects, neighboring countries and sometimes the lives of people halfway around the world It also signifies consistency: the monarchy is not gone. It is changing.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Likewise, in the past months, we have repeatedly heard the refrain, "SEO is Dead!" Most of the pundits fail to continue the refrain... long live SEO - or search marketing. </a:t>
            </a:r>
          </a:p>
        </p:txBody>
      </p:sp>
      <p:sp>
        <p:nvSpPr>
          <p:cNvPr id="4" name="Slide Number Placeholder 3"/>
          <p:cNvSpPr>
            <a:spLocks noGrp="1"/>
          </p:cNvSpPr>
          <p:nvPr>
            <p:ph type="sldNum" sz="quarter" idx="10"/>
          </p:nvPr>
        </p:nvSpPr>
        <p:spPr/>
        <p:txBody>
          <a:bodyPr/>
          <a:lstStyle/>
          <a:p>
            <a:fld id="{9165F9E1-FE51-438D-A601-2DFC617BD7B6}" type="slidenum">
              <a:rPr lang="en-US" smtClean="0"/>
              <a:pPr/>
              <a:t>2</a:t>
            </a:fld>
            <a:endParaRPr lang="en-US"/>
          </a:p>
        </p:txBody>
      </p:sp>
    </p:spTree>
    <p:extLst>
      <p:ext uri="{BB962C8B-B14F-4D97-AF65-F5344CB8AC3E}">
        <p14:creationId xmlns:p14="http://schemas.microsoft.com/office/powerpoint/2010/main" val="605999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you’re looking to buy a laptop, you’ll find video, images, and prices in your results. Local search offers one of the most dramatic changes to the SERPs. 7-packs and 10-packs may push all other results below the fold. Maps are clickable to get instant directions, all while keeping you on Google properties.</a:t>
            </a:r>
          </a:p>
        </p:txBody>
      </p:sp>
      <p:sp>
        <p:nvSpPr>
          <p:cNvPr id="4" name="Slide Number Placeholder 3"/>
          <p:cNvSpPr>
            <a:spLocks noGrp="1"/>
          </p:cNvSpPr>
          <p:nvPr>
            <p:ph type="sldNum" sz="quarter" idx="10"/>
          </p:nvPr>
        </p:nvSpPr>
        <p:spPr/>
        <p:txBody>
          <a:bodyPr/>
          <a:lstStyle/>
          <a:p>
            <a:fld id="{9165F9E1-FE51-438D-A601-2DFC617BD7B6}" type="slidenum">
              <a:rPr lang="en-US" smtClean="0"/>
              <a:pPr/>
              <a:t>19</a:t>
            </a:fld>
            <a:endParaRPr lang="en-US"/>
          </a:p>
        </p:txBody>
      </p:sp>
    </p:spTree>
    <p:extLst>
      <p:ext uri="{BB962C8B-B14F-4D97-AF65-F5344CB8AC3E}">
        <p14:creationId xmlns:p14="http://schemas.microsoft.com/office/powerpoint/2010/main" val="66680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Looking for a restaurant? Personalization and social sharing dominate pages when you’re logged in. And they’re auto-geo-located – again, so long as you’re logged in. </a:t>
            </a:r>
          </a:p>
        </p:txBody>
      </p:sp>
      <p:sp>
        <p:nvSpPr>
          <p:cNvPr id="4" name="Slide Number Placeholder 3"/>
          <p:cNvSpPr>
            <a:spLocks noGrp="1"/>
          </p:cNvSpPr>
          <p:nvPr>
            <p:ph type="sldNum" sz="quarter" idx="10"/>
          </p:nvPr>
        </p:nvSpPr>
        <p:spPr/>
        <p:txBody>
          <a:bodyPr/>
          <a:lstStyle/>
          <a:p>
            <a:fld id="{9165F9E1-FE51-438D-A601-2DFC617BD7B6}" type="slidenum">
              <a:rPr lang="en-US" smtClean="0"/>
              <a:pPr/>
              <a:t>20</a:t>
            </a:fld>
            <a:endParaRPr lang="en-US"/>
          </a:p>
        </p:txBody>
      </p:sp>
    </p:spTree>
    <p:extLst>
      <p:ext uri="{BB962C8B-B14F-4D97-AF65-F5344CB8AC3E}">
        <p14:creationId xmlns:p14="http://schemas.microsoft.com/office/powerpoint/2010/main" val="238679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21</a:t>
            </a:fld>
            <a:endParaRPr lang="en-US"/>
          </a:p>
        </p:txBody>
      </p:sp>
    </p:spTree>
    <p:extLst>
      <p:ext uri="{BB962C8B-B14F-4D97-AF65-F5344CB8AC3E}">
        <p14:creationId xmlns:p14="http://schemas.microsoft.com/office/powerpoint/2010/main" val="1478603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Rich snippets provide ever more information to searchers without so much as a click. Check out Rich Baxter’s excellent post on </a:t>
            </a:r>
            <a:r>
              <a:rPr lang="en-US" sz="1200" kern="1200" dirty="0" err="1" smtClean="0">
                <a:solidFill>
                  <a:schemeClr val="tx1"/>
                </a:solidFill>
                <a:effectLst/>
                <a:latin typeface="+mn-lt"/>
                <a:ea typeface="+mn-ea"/>
                <a:cs typeface="+mn-cs"/>
              </a:rPr>
              <a:t>Schema.org</a:t>
            </a:r>
            <a:r>
              <a:rPr lang="en-US" sz="1200" kern="1200" dirty="0" smtClean="0">
                <a:solidFill>
                  <a:schemeClr val="tx1"/>
                </a:solidFill>
                <a:effectLst/>
                <a:latin typeface="+mn-lt"/>
                <a:ea typeface="+mn-ea"/>
                <a:cs typeface="+mn-cs"/>
              </a:rPr>
              <a:t> here: </a:t>
            </a:r>
            <a:r>
              <a:rPr lang="en-US" sz="1200" u="sng" kern="1200" dirty="0" smtClean="0">
                <a:solidFill>
                  <a:schemeClr val="tx1"/>
                </a:solidFill>
                <a:effectLst/>
                <a:latin typeface="+mn-lt"/>
                <a:ea typeface="+mn-ea"/>
                <a:cs typeface="+mn-cs"/>
                <a:hlinkClick r:id="rId3"/>
              </a:rPr>
              <a:t>http://www.seomoz.org/blog/schemaorg-a-new-approach-to-structured-data-for-seo</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22</a:t>
            </a:fld>
            <a:endParaRPr lang="en-US"/>
          </a:p>
        </p:txBody>
      </p:sp>
    </p:spTree>
    <p:extLst>
      <p:ext uri="{BB962C8B-B14F-4D97-AF65-F5344CB8AC3E}">
        <p14:creationId xmlns:p14="http://schemas.microsoft.com/office/powerpoint/2010/main" val="847459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Where</a:t>
            </a:r>
            <a:r>
              <a:rPr lang="en-US" baseline="0" dirty="0" smtClean="0"/>
              <a:t> there used to be </a:t>
            </a:r>
            <a:r>
              <a:rPr lang="en-US" baseline="0" dirty="0" err="1" smtClean="0"/>
              <a:t>rel</a:t>
            </a:r>
            <a:r>
              <a:rPr lang="en-US" baseline="0" dirty="0" smtClean="0"/>
              <a:t>=canonical, we’ve got </a:t>
            </a:r>
            <a:r>
              <a:rPr lang="en-US" baseline="0" dirty="0" err="1" smtClean="0"/>
              <a:t>rel</a:t>
            </a:r>
            <a:r>
              <a:rPr lang="en-US" baseline="0" dirty="0" smtClean="0"/>
              <a:t>=author</a:t>
            </a:r>
            <a:endParaRPr lang="en-US" dirty="0" smtClean="0"/>
          </a:p>
        </p:txBody>
      </p:sp>
      <p:sp>
        <p:nvSpPr>
          <p:cNvPr id="4" name="Slide Number Placeholder 3"/>
          <p:cNvSpPr>
            <a:spLocks noGrp="1"/>
          </p:cNvSpPr>
          <p:nvPr>
            <p:ph type="sldNum" sz="quarter" idx="10"/>
          </p:nvPr>
        </p:nvSpPr>
        <p:spPr/>
        <p:txBody>
          <a:bodyPr/>
          <a:lstStyle/>
          <a:p>
            <a:fld id="{9165F9E1-FE51-438D-A601-2DFC617BD7B6}" type="slidenum">
              <a:rPr lang="en-US" smtClean="0"/>
              <a:pPr/>
              <a:t>23</a:t>
            </a:fld>
            <a:endParaRPr lang="en-US"/>
          </a:p>
        </p:txBody>
      </p:sp>
    </p:spTree>
    <p:extLst>
      <p:ext uri="{BB962C8B-B14F-4D97-AF65-F5344CB8AC3E}">
        <p14:creationId xmlns:p14="http://schemas.microsoft.com/office/powerpoint/2010/main" val="281938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24</a:t>
            </a:fld>
            <a:endParaRPr lang="en-US"/>
          </a:p>
        </p:txBody>
      </p:sp>
    </p:spTree>
    <p:extLst>
      <p:ext uri="{BB962C8B-B14F-4D97-AF65-F5344CB8AC3E}">
        <p14:creationId xmlns:p14="http://schemas.microsoft.com/office/powerpoint/2010/main" val="1772004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Results annotated with share and social data outrank the otherwise top results. </a:t>
            </a:r>
            <a:endParaRPr lang="en-US" dirty="0" smtClean="0"/>
          </a:p>
        </p:txBody>
      </p:sp>
      <p:sp>
        <p:nvSpPr>
          <p:cNvPr id="4" name="Slide Number Placeholder 3"/>
          <p:cNvSpPr>
            <a:spLocks noGrp="1"/>
          </p:cNvSpPr>
          <p:nvPr>
            <p:ph type="sldNum" sz="quarter" idx="10"/>
          </p:nvPr>
        </p:nvSpPr>
        <p:spPr/>
        <p:txBody>
          <a:bodyPr/>
          <a:lstStyle/>
          <a:p>
            <a:fld id="{9165F9E1-FE51-438D-A601-2DFC617BD7B6}" type="slidenum">
              <a:rPr lang="en-US" smtClean="0"/>
              <a:pPr/>
              <a:t>25</a:t>
            </a:fld>
            <a:endParaRPr lang="en-US"/>
          </a:p>
        </p:txBody>
      </p:sp>
    </p:spTree>
    <p:extLst>
      <p:ext uri="{BB962C8B-B14F-4D97-AF65-F5344CB8AC3E}">
        <p14:creationId xmlns:p14="http://schemas.microsoft.com/office/powerpoint/2010/main" val="2001357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days, searching barely even requires typing. Type the letter “f” and the word “</a:t>
            </a:r>
            <a:r>
              <a:rPr lang="en-US" sz="1200" kern="1200" dirty="0" err="1" smtClean="0">
                <a:solidFill>
                  <a:schemeClr val="tx1"/>
                </a:solidFill>
                <a:effectLst/>
                <a:latin typeface="+mn-lt"/>
                <a:ea typeface="+mn-ea"/>
                <a:cs typeface="+mn-cs"/>
              </a:rPr>
              <a:t>facebook</a:t>
            </a:r>
            <a:r>
              <a:rPr lang="en-US" sz="1200" kern="1200" dirty="0" smtClean="0">
                <a:solidFill>
                  <a:schemeClr val="tx1"/>
                </a:solidFill>
                <a:effectLst/>
                <a:latin typeface="+mn-lt"/>
                <a:ea typeface="+mn-ea"/>
                <a:cs typeface="+mn-cs"/>
              </a:rPr>
              <a:t>” is likely to pop up. Keep typing letters for some other word and more options appear. You can select your choice anywhere along the process. This presents a serious challenge to marketers. Since the suggestions presented as we search are based on what we searched for and selected previously, in order to be part of this new drop-down suggestion pack, marketers must get attention on the very first visit or risk not being in the drop-down pack the next time the searcher returns for more research.</a:t>
            </a:r>
          </a:p>
        </p:txBody>
      </p:sp>
      <p:sp>
        <p:nvSpPr>
          <p:cNvPr id="4" name="Slide Number Placeholder 3"/>
          <p:cNvSpPr>
            <a:spLocks noGrp="1"/>
          </p:cNvSpPr>
          <p:nvPr>
            <p:ph type="sldNum" sz="quarter" idx="10"/>
          </p:nvPr>
        </p:nvSpPr>
        <p:spPr/>
        <p:txBody>
          <a:bodyPr/>
          <a:lstStyle/>
          <a:p>
            <a:fld id="{9165F9E1-FE51-438D-A601-2DFC617BD7B6}" type="slidenum">
              <a:rPr lang="en-US" smtClean="0"/>
              <a:pPr/>
              <a:t>28</a:t>
            </a:fld>
            <a:endParaRPr lang="en-US"/>
          </a:p>
        </p:txBody>
      </p:sp>
    </p:spTree>
    <p:extLst>
      <p:ext uri="{BB962C8B-B14F-4D97-AF65-F5344CB8AC3E}">
        <p14:creationId xmlns:p14="http://schemas.microsoft.com/office/powerpoint/2010/main" val="3505666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 misspellings are a thing of the past. A few years ago, entire sessions were devoted to tactics for leveraging misspellings. Today, if you – or your searchers - can’t spell, don’t worry! Google will automatically correct you and offer you options to search for correctly spelled products and ideas. Perhaps Google will do what no language teacher has been able to do – teach us all to spell properly every time!</a:t>
            </a:r>
          </a:p>
        </p:txBody>
      </p:sp>
      <p:sp>
        <p:nvSpPr>
          <p:cNvPr id="4" name="Slide Number Placeholder 3"/>
          <p:cNvSpPr>
            <a:spLocks noGrp="1"/>
          </p:cNvSpPr>
          <p:nvPr>
            <p:ph type="sldNum" sz="quarter" idx="10"/>
          </p:nvPr>
        </p:nvSpPr>
        <p:spPr/>
        <p:txBody>
          <a:bodyPr/>
          <a:lstStyle/>
          <a:p>
            <a:fld id="{9165F9E1-FE51-438D-A601-2DFC617BD7B6}" type="slidenum">
              <a:rPr lang="en-US" smtClean="0"/>
              <a:pPr/>
              <a:t>29</a:t>
            </a:fld>
            <a:endParaRPr lang="en-US"/>
          </a:p>
        </p:txBody>
      </p:sp>
    </p:spTree>
    <p:extLst>
      <p:ext uri="{BB962C8B-B14F-4D97-AF65-F5344CB8AC3E}">
        <p14:creationId xmlns:p14="http://schemas.microsoft.com/office/powerpoint/2010/main" val="2488652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Instant answers are everywhere. No longer do we build long pages of content for information that searchers will be able to get without clicking through to any site. As marketers, we have to stay much more focused now. Google’s answer and “best guess” results trump all other listings.</a:t>
            </a:r>
          </a:p>
        </p:txBody>
      </p:sp>
      <p:sp>
        <p:nvSpPr>
          <p:cNvPr id="4" name="Slide Number Placeholder 3"/>
          <p:cNvSpPr>
            <a:spLocks noGrp="1"/>
          </p:cNvSpPr>
          <p:nvPr>
            <p:ph type="sldNum" sz="quarter" idx="10"/>
          </p:nvPr>
        </p:nvSpPr>
        <p:spPr/>
        <p:txBody>
          <a:bodyPr/>
          <a:lstStyle/>
          <a:p>
            <a:fld id="{9165F9E1-FE51-438D-A601-2DFC617BD7B6}" type="slidenum">
              <a:rPr lang="en-US" smtClean="0"/>
              <a:pPr/>
              <a:t>30</a:t>
            </a:fld>
            <a:endParaRPr lang="en-US"/>
          </a:p>
        </p:txBody>
      </p:sp>
    </p:spTree>
    <p:extLst>
      <p:ext uri="{BB962C8B-B14F-4D97-AF65-F5344CB8AC3E}">
        <p14:creationId xmlns:p14="http://schemas.microsoft.com/office/powerpoint/2010/main" val="1343596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SEO is not dead! It </a:t>
            </a:r>
            <a:r>
              <a:rPr lang="en-US" sz="1200" i="1" kern="120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changing. If it were not, it would, indeed, die. So we should heartened to see the rapid changes as they come. We also need to heed the changes, so we can succeed in the new environments.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3</a:t>
            </a:fld>
            <a:endParaRPr lang="en-US"/>
          </a:p>
        </p:txBody>
      </p:sp>
    </p:spTree>
    <p:extLst>
      <p:ext uri="{BB962C8B-B14F-4D97-AF65-F5344CB8AC3E}">
        <p14:creationId xmlns:p14="http://schemas.microsoft.com/office/powerpoint/2010/main" val="605999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(Vince is also known as the</a:t>
            </a:r>
            <a:r>
              <a:rPr lang="en-US" baseline="0" dirty="0" smtClean="0"/>
              <a:t> ‘Florida Update’) Overnight, pages with repetitive, inbound anchor text with little diversity disappeared from the SERPs. So did those with heavy keyword phrase repetition on page and in page titles. Same for sites where the keyword phrases are clumped together and there’s no natural dispersion of the usage. And most exciting (for me) pages with a lack of rich conversation around the subject matter – those lacking related and supporting vocabulary – also lost rank in a hurry!</a:t>
            </a:r>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32</a:t>
            </a:fld>
            <a:endParaRPr lang="en-US"/>
          </a:p>
        </p:txBody>
      </p:sp>
    </p:spTree>
    <p:extLst>
      <p:ext uri="{BB962C8B-B14F-4D97-AF65-F5344CB8AC3E}">
        <p14:creationId xmlns:p14="http://schemas.microsoft.com/office/powerpoint/2010/main" val="3579913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affected</a:t>
            </a:r>
            <a:r>
              <a:rPr lang="en-US" baseline="0" dirty="0" smtClean="0"/>
              <a:t> </a:t>
            </a:r>
            <a:r>
              <a:rPr lang="en-US" dirty="0" smtClean="0"/>
              <a:t>‘fat</a:t>
            </a:r>
            <a:r>
              <a:rPr lang="en-US" baseline="0" dirty="0" smtClean="0"/>
              <a:t> belly’ or ‘long tail’ search results. In ‘09, there were about 550 updates to the </a:t>
            </a:r>
            <a:r>
              <a:rPr lang="en-US" baseline="0" dirty="0" err="1" smtClean="0"/>
              <a:t>algo</a:t>
            </a:r>
            <a:r>
              <a:rPr lang="en-US" baseline="0" dirty="0" smtClean="0"/>
              <a:t> – more than 1 a day!</a:t>
            </a:r>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33</a:t>
            </a:fld>
            <a:endParaRPr lang="en-US"/>
          </a:p>
        </p:txBody>
      </p:sp>
    </p:spTree>
    <p:extLst>
      <p:ext uri="{BB962C8B-B14F-4D97-AF65-F5344CB8AC3E}">
        <p14:creationId xmlns:p14="http://schemas.microsoft.com/office/powerpoint/2010/main" val="3745503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Panda starts off with human quality raters who look at hundreds of websites. Using machine learning, computers mimic the human raters. When the algorithm becomes accurate enough to</a:t>
            </a:r>
            <a:r>
              <a:rPr lang="en-US" sz="1200" kern="1200" baseline="0" dirty="0" smtClean="0">
                <a:solidFill>
                  <a:schemeClr val="tx1"/>
                </a:solidFill>
                <a:effectLst/>
                <a:latin typeface="+mn-lt"/>
                <a:ea typeface="+mn-ea"/>
                <a:cs typeface="+mn-cs"/>
              </a:rPr>
              <a:t> predict</a:t>
            </a:r>
            <a:r>
              <a:rPr lang="en-US" sz="1200" kern="1200" dirty="0" smtClean="0">
                <a:solidFill>
                  <a:schemeClr val="tx1"/>
                </a:solidFill>
                <a:effectLst/>
                <a:latin typeface="+mn-lt"/>
                <a:ea typeface="+mn-ea"/>
                <a:cs typeface="+mn-cs"/>
              </a:rPr>
              <a:t> what the humans scored, it’s unleashed across millions of sites across the Internet. The</a:t>
            </a:r>
            <a:r>
              <a:rPr lang="en-US" sz="1200" kern="1200" baseline="0" dirty="0" smtClean="0">
                <a:solidFill>
                  <a:schemeClr val="tx1"/>
                </a:solidFill>
                <a:effectLst/>
                <a:latin typeface="+mn-lt"/>
                <a:ea typeface="+mn-ea"/>
                <a:cs typeface="+mn-cs"/>
              </a:rPr>
              <a:t> result is super exciting.</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34</a:t>
            </a:fld>
            <a:endParaRPr lang="en-US"/>
          </a:p>
        </p:txBody>
      </p:sp>
    </p:spTree>
    <p:extLst>
      <p:ext uri="{BB962C8B-B14F-4D97-AF65-F5344CB8AC3E}">
        <p14:creationId xmlns:p14="http://schemas.microsoft.com/office/powerpoint/2010/main" val="2495695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a:t>
            </a:r>
            <a:r>
              <a:rPr lang="en-US" i="1" dirty="0" smtClean="0"/>
              <a:t>was</a:t>
            </a:r>
            <a:r>
              <a:rPr lang="en-US" i="0" dirty="0" smtClean="0"/>
              <a:t> a search engine. Now Google is moving</a:t>
            </a:r>
            <a:r>
              <a:rPr lang="en-US" i="0" baseline="0" dirty="0" smtClean="0"/>
              <a:t> decisively toward becoming a collection of destination sites. This will present a conflict of interest about which some folks are already crying out. And which will soon be discussed in great detail by the US government.</a:t>
            </a:r>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36</a:t>
            </a:fld>
            <a:endParaRPr lang="en-US"/>
          </a:p>
        </p:txBody>
      </p:sp>
    </p:spTree>
    <p:extLst>
      <p:ext uri="{BB962C8B-B14F-4D97-AF65-F5344CB8AC3E}">
        <p14:creationId xmlns:p14="http://schemas.microsoft.com/office/powerpoint/2010/main" val="18580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Links don't divulge sentiment. They don't really tell you whether they are solid referrals or just a </a:t>
            </a:r>
            <a:r>
              <a:rPr lang="en-US" sz="1200" kern="1200" dirty="0" err="1" smtClean="0">
                <a:solidFill>
                  <a:schemeClr val="tx1"/>
                </a:solidFill>
                <a:effectLst/>
                <a:latin typeface="+mn-lt"/>
                <a:ea typeface="+mn-ea"/>
                <a:cs typeface="+mn-cs"/>
              </a:rPr>
              <a:t>scammy</a:t>
            </a:r>
            <a:r>
              <a:rPr lang="en-US" sz="1200" kern="1200" dirty="0" smtClean="0">
                <a:solidFill>
                  <a:schemeClr val="tx1"/>
                </a:solidFill>
                <a:effectLst/>
                <a:latin typeface="+mn-lt"/>
                <a:ea typeface="+mn-ea"/>
                <a:cs typeface="+mn-cs"/>
              </a:rPr>
              <a:t> attempt to make a page </a:t>
            </a:r>
            <a:r>
              <a:rPr lang="en-US" sz="1200" i="1" kern="1200" dirty="0" smtClean="0">
                <a:solidFill>
                  <a:schemeClr val="tx1"/>
                </a:solidFill>
                <a:effectLst/>
                <a:latin typeface="+mn-lt"/>
                <a:ea typeface="+mn-ea"/>
                <a:cs typeface="+mn-cs"/>
              </a:rPr>
              <a:t>look</a:t>
            </a:r>
            <a:r>
              <a:rPr lang="en-US" sz="1200" kern="1200" dirty="0" smtClean="0">
                <a:solidFill>
                  <a:schemeClr val="tx1"/>
                </a:solidFill>
                <a:effectLst/>
                <a:latin typeface="+mn-lt"/>
                <a:ea typeface="+mn-ea"/>
                <a:cs typeface="+mn-cs"/>
              </a:rPr>
              <a:t> important.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Search results improved. But sentiment and immediacy was still an issue. Old links are good - it means you've been acknowledged as important to someone or something for awhile. But are you important TODAY?</a:t>
            </a:r>
            <a:r>
              <a:rPr lang="en-US" sz="1200" kern="1200" baseline="0" dirty="0" smtClean="0">
                <a:solidFill>
                  <a:schemeClr val="tx1"/>
                </a:solidFill>
                <a:effectLst/>
                <a:latin typeface="+mn-lt"/>
                <a:ea typeface="+mn-ea"/>
                <a:cs typeface="+mn-cs"/>
              </a:rPr>
              <a:t> Social media signals tell you that.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37</a:t>
            </a:fld>
            <a:endParaRPr lang="en-US"/>
          </a:p>
        </p:txBody>
      </p:sp>
    </p:spTree>
    <p:extLst>
      <p:ext uri="{BB962C8B-B14F-4D97-AF65-F5344CB8AC3E}">
        <p14:creationId xmlns:p14="http://schemas.microsoft.com/office/powerpoint/2010/main" val="3456979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Links don't divulge sentiment. They don't really tell you whether they are solid referrals or just a </a:t>
            </a:r>
            <a:r>
              <a:rPr lang="en-US" sz="1200" kern="1200" dirty="0" err="1" smtClean="0">
                <a:solidFill>
                  <a:schemeClr val="tx1"/>
                </a:solidFill>
                <a:effectLst/>
                <a:latin typeface="+mn-lt"/>
                <a:ea typeface="+mn-ea"/>
                <a:cs typeface="+mn-cs"/>
              </a:rPr>
              <a:t>scammy</a:t>
            </a:r>
            <a:r>
              <a:rPr lang="en-US" sz="1200" kern="1200" dirty="0" smtClean="0">
                <a:solidFill>
                  <a:schemeClr val="tx1"/>
                </a:solidFill>
                <a:effectLst/>
                <a:latin typeface="+mn-lt"/>
                <a:ea typeface="+mn-ea"/>
                <a:cs typeface="+mn-cs"/>
              </a:rPr>
              <a:t> attempt to make a page </a:t>
            </a:r>
            <a:r>
              <a:rPr lang="en-US" sz="1200" i="1" kern="1200" dirty="0" smtClean="0">
                <a:solidFill>
                  <a:schemeClr val="tx1"/>
                </a:solidFill>
                <a:effectLst/>
                <a:latin typeface="+mn-lt"/>
                <a:ea typeface="+mn-ea"/>
                <a:cs typeface="+mn-cs"/>
              </a:rPr>
              <a:t>look</a:t>
            </a:r>
            <a:r>
              <a:rPr lang="en-US" sz="1200" kern="1200" dirty="0" smtClean="0">
                <a:solidFill>
                  <a:schemeClr val="tx1"/>
                </a:solidFill>
                <a:effectLst/>
                <a:latin typeface="+mn-lt"/>
                <a:ea typeface="+mn-ea"/>
                <a:cs typeface="+mn-cs"/>
              </a:rPr>
              <a:t> important.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Search results improved. But sentiment and immediacy was still an issue. Old links are good - it means you've been acknowledged as important to someone or something for awhile. But are you important TODAY?</a:t>
            </a:r>
            <a:r>
              <a:rPr lang="en-US" sz="1200" kern="1200" baseline="0" dirty="0" smtClean="0">
                <a:solidFill>
                  <a:schemeClr val="tx1"/>
                </a:solidFill>
                <a:effectLst/>
                <a:latin typeface="+mn-lt"/>
                <a:ea typeface="+mn-ea"/>
                <a:cs typeface="+mn-cs"/>
              </a:rPr>
              <a:t> Social media signals tell you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Michael Jackson died, Twitter carried the news around the world in a matter of seconds. Google SERPs carried relevant results in 22 minutes. The radio and TV channels reported in about 1-10 hours. And the newspapers carried the news in the morning papers. It was evident who was the master of the news that day.</a:t>
            </a:r>
          </a:p>
        </p:txBody>
      </p:sp>
      <p:sp>
        <p:nvSpPr>
          <p:cNvPr id="4" name="Slide Number Placeholder 3"/>
          <p:cNvSpPr>
            <a:spLocks noGrp="1"/>
          </p:cNvSpPr>
          <p:nvPr>
            <p:ph type="sldNum" sz="quarter" idx="10"/>
          </p:nvPr>
        </p:nvSpPr>
        <p:spPr/>
        <p:txBody>
          <a:bodyPr/>
          <a:lstStyle/>
          <a:p>
            <a:fld id="{9165F9E1-FE51-438D-A601-2DFC617BD7B6}" type="slidenum">
              <a:rPr lang="en-US" smtClean="0"/>
              <a:pPr/>
              <a:t>38</a:t>
            </a:fld>
            <a:endParaRPr lang="en-US"/>
          </a:p>
        </p:txBody>
      </p:sp>
    </p:spTree>
    <p:extLst>
      <p:ext uri="{BB962C8B-B14F-4D97-AF65-F5344CB8AC3E}">
        <p14:creationId xmlns:p14="http://schemas.microsoft.com/office/powerpoint/2010/main" val="3456979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that giant company, Google, with tens of thousands of employees and a major corporate infrastructure around it, did something almost no company on the planet can do. It pivoted in a matter of days. Within a few days, social media news, specifically Twitter feeds and Facebook comments were seen in the SERPs and they have been increasingly well integrated into the algorithm until today, we can no longer perform Search Marketing without paying attention to - and engaging in Social Media campaigns.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39</a:t>
            </a:fld>
            <a:endParaRPr lang="en-US"/>
          </a:p>
        </p:txBody>
      </p:sp>
    </p:spTree>
    <p:extLst>
      <p:ext uri="{BB962C8B-B14F-4D97-AF65-F5344CB8AC3E}">
        <p14:creationId xmlns:p14="http://schemas.microsoft.com/office/powerpoint/2010/main" val="3456979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Social fragmentation is already here. We’ll see a period of fragmentation, which we cannot ignore, and then a consolidation, just as we see the same patterns in offline industries. Look at the growth and development of the airline and phone service provider industries for good examples of patterns to watch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40</a:t>
            </a:fld>
            <a:endParaRPr lang="en-US"/>
          </a:p>
        </p:txBody>
      </p:sp>
    </p:spTree>
    <p:extLst>
      <p:ext uri="{BB962C8B-B14F-4D97-AF65-F5344CB8AC3E}">
        <p14:creationId xmlns:p14="http://schemas.microsoft.com/office/powerpoint/2010/main" val="298296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Remember the Panda</a:t>
            </a:r>
            <a:r>
              <a:rPr lang="en-US" sz="1200" kern="1200" baseline="0" dirty="0" smtClean="0">
                <a:solidFill>
                  <a:schemeClr val="tx1"/>
                </a:solidFill>
                <a:effectLst/>
                <a:latin typeface="+mn-lt"/>
                <a:ea typeface="+mn-ea"/>
                <a:cs typeface="+mn-cs"/>
              </a:rPr>
              <a:t> updates? You didn’t think we just let that drop, did you? </a:t>
            </a:r>
            <a:r>
              <a:rPr lang="en-US" sz="1200" kern="1200" dirty="0" smtClean="0">
                <a:solidFill>
                  <a:schemeClr val="tx1"/>
                </a:solidFill>
                <a:effectLst/>
                <a:latin typeface="+mn-lt"/>
                <a:ea typeface="+mn-ea"/>
                <a:cs typeface="+mn-cs"/>
              </a:rPr>
              <a:t>Last year, before </a:t>
            </a:r>
            <a:r>
              <a:rPr lang="en-US" sz="1200" kern="1200" dirty="0" err="1" smtClean="0">
                <a:solidFill>
                  <a:schemeClr val="tx1"/>
                </a:solidFill>
                <a:effectLst/>
                <a:latin typeface="+mn-lt"/>
                <a:ea typeface="+mn-ea"/>
                <a:cs typeface="+mn-cs"/>
              </a:rPr>
              <a:t>SEOmoz</a:t>
            </a:r>
            <a:r>
              <a:rPr lang="en-US" sz="1200" kern="1200" dirty="0" smtClean="0">
                <a:solidFill>
                  <a:schemeClr val="tx1"/>
                </a:solidFill>
                <a:effectLst/>
                <a:latin typeface="+mn-lt"/>
                <a:ea typeface="+mn-ea"/>
                <a:cs typeface="+mn-cs"/>
              </a:rPr>
              <a:t> published the 2011 </a:t>
            </a:r>
            <a:r>
              <a:rPr lang="en-US" sz="1200" u="sng" kern="1200" dirty="0" smtClean="0">
                <a:solidFill>
                  <a:schemeClr val="tx1"/>
                </a:solidFill>
                <a:effectLst/>
                <a:latin typeface="+mn-lt"/>
                <a:ea typeface="+mn-ea"/>
                <a:cs typeface="+mn-cs"/>
              </a:rPr>
              <a:t>Search Ranking Factors</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Moz</a:t>
            </a:r>
            <a:r>
              <a:rPr lang="en-US" sz="1200" kern="1200" dirty="0" smtClean="0">
                <a:solidFill>
                  <a:schemeClr val="tx1"/>
                </a:solidFill>
                <a:effectLst/>
                <a:latin typeface="+mn-lt"/>
                <a:ea typeface="+mn-ea"/>
                <a:cs typeface="+mn-cs"/>
              </a:rPr>
              <a:t> team conducted some primary research on </a:t>
            </a:r>
            <a:r>
              <a:rPr lang="en-US" sz="1200" b="1" u="sng" kern="1200" dirty="0" smtClean="0">
                <a:solidFill>
                  <a:schemeClr val="tx1"/>
                </a:solidFill>
                <a:effectLst/>
                <a:latin typeface="+mn-lt"/>
                <a:ea typeface="+mn-ea"/>
                <a:cs typeface="+mn-cs"/>
              </a:rPr>
              <a:t>Latent </a:t>
            </a:r>
            <a:r>
              <a:rPr lang="en-US" sz="1200" b="1" u="sng" kern="1200" dirty="0" err="1" smtClean="0">
                <a:solidFill>
                  <a:schemeClr val="tx1"/>
                </a:solidFill>
                <a:effectLst/>
                <a:latin typeface="+mn-lt"/>
                <a:ea typeface="+mn-ea"/>
                <a:cs typeface="+mn-cs"/>
              </a:rPr>
              <a:t>Dirichlet</a:t>
            </a:r>
            <a:r>
              <a:rPr lang="en-US" sz="1200" b="1" u="sng" kern="1200" dirty="0" smtClean="0">
                <a:solidFill>
                  <a:schemeClr val="tx1"/>
                </a:solidFill>
                <a:effectLst/>
                <a:latin typeface="+mn-lt"/>
                <a:ea typeface="+mn-ea"/>
                <a:cs typeface="+mn-cs"/>
              </a:rPr>
              <a:t> Allocation</a:t>
            </a:r>
            <a:r>
              <a:rPr lang="en-US" sz="1200" kern="1200" dirty="0" smtClean="0">
                <a:solidFill>
                  <a:schemeClr val="tx1"/>
                </a:solidFill>
                <a:effectLst/>
                <a:latin typeface="+mn-lt"/>
                <a:ea typeface="+mn-ea"/>
                <a:cs typeface="+mn-cs"/>
              </a:rPr>
              <a:t>, also known as LDA, LSI (latent semantic indexing), or topic modeling. The results were very exciting!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41</a:t>
            </a:fld>
            <a:endParaRPr lang="en-US"/>
          </a:p>
        </p:txBody>
      </p:sp>
    </p:spTree>
    <p:extLst>
      <p:ext uri="{BB962C8B-B14F-4D97-AF65-F5344CB8AC3E}">
        <p14:creationId xmlns:p14="http://schemas.microsoft.com/office/powerpoint/2010/main" val="3785075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Remember the Panda</a:t>
            </a:r>
            <a:r>
              <a:rPr lang="en-US" sz="1200" kern="1200" baseline="0" dirty="0" smtClean="0">
                <a:solidFill>
                  <a:schemeClr val="tx1"/>
                </a:solidFill>
                <a:effectLst/>
                <a:latin typeface="+mn-lt"/>
                <a:ea typeface="+mn-ea"/>
                <a:cs typeface="+mn-cs"/>
              </a:rPr>
              <a:t> updates? You didn’t think we just let that drop, did you?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Last year, before </a:t>
            </a:r>
            <a:r>
              <a:rPr lang="en-US" sz="1200" kern="1200" dirty="0" err="1" smtClean="0">
                <a:solidFill>
                  <a:schemeClr val="tx1"/>
                </a:solidFill>
                <a:effectLst/>
                <a:latin typeface="+mn-lt"/>
                <a:ea typeface="+mn-ea"/>
                <a:cs typeface="+mn-cs"/>
              </a:rPr>
              <a:t>SEOmoz</a:t>
            </a:r>
            <a:r>
              <a:rPr lang="en-US" sz="1200" kern="1200" dirty="0" smtClean="0">
                <a:solidFill>
                  <a:schemeClr val="tx1"/>
                </a:solidFill>
                <a:effectLst/>
                <a:latin typeface="+mn-lt"/>
                <a:ea typeface="+mn-ea"/>
                <a:cs typeface="+mn-cs"/>
              </a:rPr>
              <a:t> published the 2011 </a:t>
            </a:r>
            <a:r>
              <a:rPr lang="en-US" sz="1200" u="sng" kern="1200" dirty="0" smtClean="0">
                <a:solidFill>
                  <a:schemeClr val="tx1"/>
                </a:solidFill>
                <a:effectLst/>
                <a:latin typeface="+mn-lt"/>
                <a:ea typeface="+mn-ea"/>
                <a:cs typeface="+mn-cs"/>
              </a:rPr>
              <a:t>Search Ranking Factors</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Moz</a:t>
            </a:r>
            <a:r>
              <a:rPr lang="en-US" sz="1200" kern="1200" dirty="0" smtClean="0">
                <a:solidFill>
                  <a:schemeClr val="tx1"/>
                </a:solidFill>
                <a:effectLst/>
                <a:latin typeface="+mn-lt"/>
                <a:ea typeface="+mn-ea"/>
                <a:cs typeface="+mn-cs"/>
              </a:rPr>
              <a:t> team conducted some primary research on </a:t>
            </a:r>
            <a:r>
              <a:rPr lang="en-US" sz="1200" b="1" u="sng" kern="1200" dirty="0" smtClean="0">
                <a:solidFill>
                  <a:schemeClr val="tx1"/>
                </a:solidFill>
                <a:effectLst/>
                <a:latin typeface="+mn-lt"/>
                <a:ea typeface="+mn-ea"/>
                <a:cs typeface="+mn-cs"/>
              </a:rPr>
              <a:t>Latent </a:t>
            </a:r>
            <a:r>
              <a:rPr lang="en-US" sz="1200" b="1" u="sng" kern="1200" dirty="0" err="1" smtClean="0">
                <a:solidFill>
                  <a:schemeClr val="tx1"/>
                </a:solidFill>
                <a:effectLst/>
                <a:latin typeface="+mn-lt"/>
                <a:ea typeface="+mn-ea"/>
                <a:cs typeface="+mn-cs"/>
              </a:rPr>
              <a:t>Dirichlet</a:t>
            </a:r>
            <a:r>
              <a:rPr lang="en-US" sz="1200" b="1" u="sng" kern="1200" dirty="0" smtClean="0">
                <a:solidFill>
                  <a:schemeClr val="tx1"/>
                </a:solidFill>
                <a:effectLst/>
                <a:latin typeface="+mn-lt"/>
                <a:ea typeface="+mn-ea"/>
                <a:cs typeface="+mn-cs"/>
              </a:rPr>
              <a:t> Allocation</a:t>
            </a:r>
            <a:r>
              <a:rPr lang="en-US" sz="1200" kern="1200" dirty="0" smtClean="0">
                <a:solidFill>
                  <a:schemeClr val="tx1"/>
                </a:solidFill>
                <a:effectLst/>
                <a:latin typeface="+mn-lt"/>
                <a:ea typeface="+mn-ea"/>
                <a:cs typeface="+mn-cs"/>
              </a:rPr>
              <a:t>, also known as LDA, LSI (latent semantic indexing), or topic modeling. And</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results were exciting!</a:t>
            </a:r>
            <a:r>
              <a:rPr lang="en-US" dirty="0" smtClean="0">
                <a:effectLst/>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first, it appeared that the correlation between the LDA tool we built and search rankings was as much as .33 (with a 1.0 being a perfect correlation). After adjusting and perfecting the algorithms used to determine correlations, the numbers looked closer to .17, still an amazingly strong correlation. And then came the Panda Update…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42</a:t>
            </a:fld>
            <a:endParaRPr lang="en-US"/>
          </a:p>
        </p:txBody>
      </p:sp>
    </p:spTree>
    <p:extLst>
      <p:ext uri="{BB962C8B-B14F-4D97-AF65-F5344CB8AC3E}">
        <p14:creationId xmlns:p14="http://schemas.microsoft.com/office/powerpoint/2010/main" val="3785075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late '90s and early </a:t>
            </a:r>
            <a:r>
              <a:rPr lang="en-US" sz="1200" kern="1200" dirty="0" err="1" smtClean="0">
                <a:solidFill>
                  <a:schemeClr val="tx1"/>
                </a:solidFill>
                <a:effectLst/>
                <a:latin typeface="+mn-lt"/>
                <a:ea typeface="+mn-ea"/>
                <a:cs typeface="+mn-cs"/>
              </a:rPr>
              <a:t>aughts</a:t>
            </a:r>
            <a:r>
              <a:rPr lang="en-US" sz="1200" kern="1200" dirty="0" smtClean="0">
                <a:solidFill>
                  <a:schemeClr val="tx1"/>
                </a:solidFill>
                <a:effectLst/>
                <a:latin typeface="+mn-lt"/>
                <a:ea typeface="+mn-ea"/>
                <a:cs typeface="+mn-cs"/>
              </a:rPr>
              <a:t>, search algorithms were just beginning to sort out how to catalog the pages of the web and bring relevant results to searchers. Links were the first powerful signals and they remained so for a very long time. In many respects, they still are powerful - so as we talk about other signals and metrics over the coming days, please don't forget the ongoing power of links or ignore them in your work.</a:t>
            </a:r>
          </a:p>
        </p:txBody>
      </p:sp>
      <p:sp>
        <p:nvSpPr>
          <p:cNvPr id="4" name="Slide Number Placeholder 3"/>
          <p:cNvSpPr>
            <a:spLocks noGrp="1"/>
          </p:cNvSpPr>
          <p:nvPr>
            <p:ph type="sldNum" sz="quarter" idx="10"/>
          </p:nvPr>
        </p:nvSpPr>
        <p:spPr/>
        <p:txBody>
          <a:bodyPr/>
          <a:lstStyle/>
          <a:p>
            <a:fld id="{9165F9E1-FE51-438D-A601-2DFC617BD7B6}" type="slidenum">
              <a:rPr lang="en-US" smtClean="0"/>
              <a:pPr/>
              <a:t>4</a:t>
            </a:fld>
            <a:endParaRPr lang="en-US"/>
          </a:p>
        </p:txBody>
      </p:sp>
    </p:spTree>
    <p:extLst>
      <p:ext uri="{BB962C8B-B14F-4D97-AF65-F5344CB8AC3E}">
        <p14:creationId xmlns:p14="http://schemas.microsoft.com/office/powerpoint/2010/main" val="3534562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does this mean to us as searchers and readers? </a:t>
            </a:r>
          </a:p>
          <a:p>
            <a:r>
              <a:rPr lang="en-US" sz="1200" kern="1200" dirty="0" smtClean="0">
                <a:solidFill>
                  <a:schemeClr val="tx1"/>
                </a:solidFill>
                <a:effectLst/>
                <a:latin typeface="+mn-lt"/>
                <a:ea typeface="+mn-ea"/>
                <a:cs typeface="+mn-cs"/>
              </a:rPr>
              <a:t>It means that Tolstoy wins! Chekov wins! Shakespeare! And R Buckminster Fuller. </a:t>
            </a:r>
          </a:p>
          <a:p>
            <a:r>
              <a:rPr lang="en-US" sz="1200" kern="1200" dirty="0" smtClean="0">
                <a:solidFill>
                  <a:schemeClr val="tx1"/>
                </a:solidFill>
                <a:effectLst/>
                <a:latin typeface="+mn-lt"/>
                <a:ea typeface="+mn-ea"/>
                <a:cs typeface="+mn-cs"/>
              </a:rPr>
              <a:t>Finally!</a:t>
            </a:r>
            <a:r>
              <a:rPr lang="en-US" sz="1200" kern="1200" baseline="0" dirty="0" smtClean="0">
                <a:solidFill>
                  <a:schemeClr val="tx1"/>
                </a:solidFill>
                <a:effectLst/>
                <a:latin typeface="+mn-lt"/>
                <a:ea typeface="+mn-ea"/>
                <a:cs typeface="+mn-cs"/>
              </a:rPr>
              <a:t> S</a:t>
            </a:r>
            <a:r>
              <a:rPr lang="en-US" sz="1200" kern="1200" dirty="0" smtClean="0">
                <a:solidFill>
                  <a:schemeClr val="tx1"/>
                </a:solidFill>
                <a:effectLst/>
                <a:latin typeface="+mn-lt"/>
                <a:ea typeface="+mn-ea"/>
                <a:cs typeface="+mn-cs"/>
              </a:rPr>
              <a:t>earch engine algorithms are favoring websites with richly written content and demoting poorly written, </a:t>
            </a:r>
            <a:r>
              <a:rPr lang="en-US" sz="1200" kern="1200" dirty="0" err="1" smtClean="0">
                <a:solidFill>
                  <a:schemeClr val="tx1"/>
                </a:solidFill>
                <a:effectLst/>
                <a:latin typeface="+mn-lt"/>
                <a:ea typeface="+mn-ea"/>
                <a:cs typeface="+mn-cs"/>
              </a:rPr>
              <a:t>spammy</a:t>
            </a:r>
            <a:r>
              <a:rPr lang="en-US" sz="1200" kern="1200" dirty="0" smtClean="0">
                <a:solidFill>
                  <a:schemeClr val="tx1"/>
                </a:solidFill>
                <a:effectLst/>
                <a:latin typeface="+mn-lt"/>
                <a:ea typeface="+mn-ea"/>
                <a:cs typeface="+mn-cs"/>
              </a:rPr>
              <a:t>, duplicate, stolen, and thin content. As a searcher and reader, this is exciting news. It means that the search engines will cut out more junk from my daily search results and give me better, richer, higher quality things to read.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43</a:t>
            </a:fld>
            <a:endParaRPr lang="en-US"/>
          </a:p>
        </p:txBody>
      </p:sp>
    </p:spTree>
    <p:extLst>
      <p:ext uri="{BB962C8B-B14F-4D97-AF65-F5344CB8AC3E}">
        <p14:creationId xmlns:p14="http://schemas.microsoft.com/office/powerpoint/2010/main" val="3785075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Use of Keywords</a:t>
            </a:r>
            <a:r>
              <a:rPr lang="en-US" sz="1200" kern="1200" dirty="0" smtClean="0">
                <a:solidFill>
                  <a:schemeClr val="tx1"/>
                </a:solidFill>
                <a:effectLst/>
                <a:latin typeface="+mn-lt"/>
                <a:ea typeface="+mn-ea"/>
                <a:cs typeface="+mn-cs"/>
              </a:rPr>
              <a:t> on the page - that's very old school, but I am always amazed at the number of people who think they can gun for the key phrase "Used Cars" without ever putting the words on the page! </a:t>
            </a:r>
          </a:p>
        </p:txBody>
      </p:sp>
      <p:sp>
        <p:nvSpPr>
          <p:cNvPr id="4" name="Slide Number Placeholder 3"/>
          <p:cNvSpPr>
            <a:spLocks noGrp="1"/>
          </p:cNvSpPr>
          <p:nvPr>
            <p:ph type="sldNum" sz="quarter" idx="10"/>
          </p:nvPr>
        </p:nvSpPr>
        <p:spPr/>
        <p:txBody>
          <a:bodyPr/>
          <a:lstStyle/>
          <a:p>
            <a:fld id="{9165F9E1-FE51-438D-A601-2DFC617BD7B6}" type="slidenum">
              <a:rPr lang="en-US" smtClean="0"/>
              <a:pPr/>
              <a:t>44</a:t>
            </a:fld>
            <a:endParaRPr lang="en-US"/>
          </a:p>
        </p:txBody>
      </p:sp>
    </p:spTree>
    <p:extLst>
      <p:ext uri="{BB962C8B-B14F-4D97-AF65-F5344CB8AC3E}">
        <p14:creationId xmlns:p14="http://schemas.microsoft.com/office/powerpoint/2010/main" val="3785075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An understanding of </a:t>
            </a:r>
            <a:r>
              <a:rPr lang="en-US" sz="1200" b="1" kern="1200" dirty="0" smtClean="0">
                <a:solidFill>
                  <a:schemeClr val="tx1"/>
                </a:solidFill>
                <a:effectLst/>
                <a:latin typeface="+mn-lt"/>
                <a:ea typeface="+mn-ea"/>
                <a:cs typeface="+mn-cs"/>
              </a:rPr>
              <a:t>Term Frequency/Inverse Document Frequency</a:t>
            </a:r>
            <a:r>
              <a:rPr lang="en-US" sz="1200" kern="1200" dirty="0" smtClean="0">
                <a:solidFill>
                  <a:schemeClr val="tx1"/>
                </a:solidFill>
                <a:effectLst/>
                <a:latin typeface="+mn-lt"/>
                <a:ea typeface="+mn-ea"/>
                <a:cs typeface="+mn-cs"/>
              </a:rPr>
              <a:t>. If we're talking about the key phrase, "Chief </a:t>
            </a:r>
            <a:r>
              <a:rPr lang="en-US" sz="1200" kern="1200" dirty="0" err="1" smtClean="0">
                <a:solidFill>
                  <a:schemeClr val="tx1"/>
                </a:solidFill>
                <a:effectLst/>
                <a:latin typeface="+mn-lt"/>
                <a:ea typeface="+mn-ea"/>
                <a:cs typeface="+mn-cs"/>
              </a:rPr>
              <a:t>Wiggum</a:t>
            </a:r>
            <a:r>
              <a:rPr lang="en-US" sz="1200" kern="1200" dirty="0" smtClean="0">
                <a:solidFill>
                  <a:schemeClr val="tx1"/>
                </a:solidFill>
                <a:effectLst/>
                <a:latin typeface="+mn-lt"/>
                <a:ea typeface="+mn-ea"/>
                <a:cs typeface="+mn-cs"/>
              </a:rPr>
              <a:t>" spend more effort incorporating the word "</a:t>
            </a:r>
            <a:r>
              <a:rPr lang="en-US" sz="1200" kern="1200" dirty="0" err="1" smtClean="0">
                <a:solidFill>
                  <a:schemeClr val="tx1"/>
                </a:solidFill>
                <a:effectLst/>
                <a:latin typeface="+mn-lt"/>
                <a:ea typeface="+mn-ea"/>
                <a:cs typeface="+mn-cs"/>
              </a:rPr>
              <a:t>Wiggum</a:t>
            </a:r>
            <a:r>
              <a:rPr lang="en-US" sz="1200" kern="1200" dirty="0" smtClean="0">
                <a:solidFill>
                  <a:schemeClr val="tx1"/>
                </a:solidFill>
                <a:effectLst/>
                <a:latin typeface="+mn-lt"/>
                <a:ea typeface="+mn-ea"/>
                <a:cs typeface="+mn-cs"/>
              </a:rPr>
              <a:t>", which is an unusual words than the word "Chief", which is commonplace. This helps the search engine to understand what you're page is about and it helps readers by identifying the name of the character, rather than using pronouns. Did your mother admonish you when you were a child and referred to an adult as "she" instead of "Aunt Hilda"? My mother did. "She?', she would ask (pun intended). ;-) "</a:t>
            </a:r>
            <a:r>
              <a:rPr lang="en-US" sz="1200" i="1" kern="1200" dirty="0" smtClean="0">
                <a:solidFill>
                  <a:schemeClr val="tx1"/>
                </a:solidFill>
                <a:effectLst/>
                <a:latin typeface="+mn-lt"/>
                <a:ea typeface="+mn-ea"/>
                <a:cs typeface="+mn-cs"/>
              </a:rPr>
              <a:t>SHE</a:t>
            </a:r>
            <a:r>
              <a:rPr lang="en-US" sz="1200" kern="1200" dirty="0" smtClean="0">
                <a:solidFill>
                  <a:schemeClr val="tx1"/>
                </a:solidFill>
                <a:effectLst/>
                <a:latin typeface="+mn-lt"/>
                <a:ea typeface="+mn-ea"/>
                <a:cs typeface="+mn-cs"/>
              </a:rPr>
              <a:t> is the cat's mother! Use a person's name. </a:t>
            </a:r>
            <a:r>
              <a:rPr lang="en-US" sz="1200" i="1" kern="1200" dirty="0" smtClean="0">
                <a:solidFill>
                  <a:schemeClr val="tx1"/>
                </a:solidFill>
                <a:effectLst/>
                <a:latin typeface="+mn-lt"/>
                <a:ea typeface="+mn-ea"/>
                <a:cs typeface="+mn-cs"/>
              </a:rPr>
              <a:t>She</a:t>
            </a:r>
            <a:r>
              <a:rPr lang="en-US" sz="1200" kern="1200" dirty="0" smtClean="0">
                <a:solidFill>
                  <a:schemeClr val="tx1"/>
                </a:solidFill>
                <a:effectLst/>
                <a:latin typeface="+mn-lt"/>
                <a:ea typeface="+mn-ea"/>
                <a:cs typeface="+mn-cs"/>
              </a:rPr>
              <a:t> is disrespectful." Apparently, search engines think so, too.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45</a:t>
            </a:fld>
            <a:endParaRPr lang="en-US"/>
          </a:p>
        </p:txBody>
      </p:sp>
    </p:spTree>
    <p:extLst>
      <p:ext uri="{BB962C8B-B14F-4D97-AF65-F5344CB8AC3E}">
        <p14:creationId xmlns:p14="http://schemas.microsoft.com/office/powerpoint/2010/main" val="3785075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Co-Occurrence: Write more deeply</a:t>
            </a:r>
            <a:r>
              <a:rPr lang="en-US" sz="1200" kern="1200" dirty="0" smtClean="0">
                <a:solidFill>
                  <a:schemeClr val="tx1"/>
                </a:solidFill>
                <a:effectLst/>
                <a:latin typeface="+mn-lt"/>
                <a:ea typeface="+mn-ea"/>
                <a:cs typeface="+mn-cs"/>
              </a:rPr>
              <a:t> about your subjects. If you're writing an article about Superman, use some context that lights up the imagination. "Ducking into the Daily Planet water closet, Clark Kent, mild mannered reporter, transforms into Superman" beats the heck out of "Clark Kent changes clothes to become Superman." Are you getting the idea?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46</a:t>
            </a:fld>
            <a:endParaRPr lang="en-US"/>
          </a:p>
        </p:txBody>
      </p:sp>
    </p:spTree>
    <p:extLst>
      <p:ext uri="{BB962C8B-B14F-4D97-AF65-F5344CB8AC3E}">
        <p14:creationId xmlns:p14="http://schemas.microsoft.com/office/powerpoint/2010/main" val="3785075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Topic Modeling</a:t>
            </a:r>
            <a:r>
              <a:rPr lang="en-US" sz="1200" kern="1200" dirty="0" smtClean="0">
                <a:solidFill>
                  <a:schemeClr val="tx1"/>
                </a:solidFill>
                <a:effectLst/>
                <a:latin typeface="+mn-lt"/>
                <a:ea typeface="+mn-ea"/>
                <a:cs typeface="+mn-cs"/>
              </a:rPr>
              <a:t> And here things get really interesting. Consider these two snippets of content: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Content A: "Dropping his meeting note at the door, he jiggled the keys into the lock but found it wouldn't budge."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Content B: "Her hands mercilessly pounded the keys, notes cascading into the surrounding stairway."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While authors </a:t>
            </a:r>
            <a:r>
              <a:rPr lang="en-US" sz="1200" i="1" kern="1200" dirty="0" smtClean="0">
                <a:solidFill>
                  <a:schemeClr val="tx1"/>
                </a:solidFill>
                <a:effectLst/>
                <a:latin typeface="+mn-lt"/>
                <a:ea typeface="+mn-ea"/>
                <a:cs typeface="+mn-cs"/>
              </a:rPr>
              <a:t>should</a:t>
            </a:r>
            <a:r>
              <a:rPr lang="en-US" sz="1200" kern="1200" dirty="0" smtClean="0">
                <a:solidFill>
                  <a:schemeClr val="tx1"/>
                </a:solidFill>
                <a:effectLst/>
                <a:latin typeface="+mn-lt"/>
                <a:ea typeface="+mn-ea"/>
                <a:cs typeface="+mn-cs"/>
              </a:rPr>
              <a:t> be paying attention to the first rule of keyword usage, these authors were not concerned about that. Which of these pieces of content are about a piano? It takes us less than a few seconds to know that content B is about a piano. It takes us a few more moments to try to decide whether this is about a piano recital or just a passer by observing someone at the keyboard. In truth, the content doesn't tell us that. But we surely know that it's about a piano. </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47</a:t>
            </a:fld>
            <a:endParaRPr lang="en-US"/>
          </a:p>
        </p:txBody>
      </p:sp>
    </p:spTree>
    <p:extLst>
      <p:ext uri="{BB962C8B-B14F-4D97-AF65-F5344CB8AC3E}">
        <p14:creationId xmlns:p14="http://schemas.microsoft.com/office/powerpoint/2010/main" val="3785075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does a search engine this? It looks at the </a:t>
            </a:r>
            <a:r>
              <a:rPr lang="en-US" sz="1200" i="1" kern="1200" dirty="0" smtClean="0">
                <a:solidFill>
                  <a:schemeClr val="tx1"/>
                </a:solidFill>
                <a:effectLst/>
                <a:latin typeface="+mn-lt"/>
                <a:ea typeface="+mn-ea"/>
                <a:cs typeface="+mn-cs"/>
              </a:rPr>
              <a:t>neighborhood of words</a:t>
            </a:r>
            <a:r>
              <a:rPr lang="en-US" sz="1200" kern="1200" dirty="0" smtClean="0">
                <a:solidFill>
                  <a:schemeClr val="tx1"/>
                </a:solidFill>
                <a:effectLst/>
                <a:latin typeface="+mn-lt"/>
                <a:ea typeface="+mn-ea"/>
                <a:cs typeface="+mn-cs"/>
              </a:rPr>
              <a:t> and deduces that the subject keyword, while un-named, is piano. Content A, on the other hand, is about having too many items in ones hands while trying unsuccessfully to open a door. Again, by the presence of some words and the absence of others, we - and now search engines - are able to deduce the </a:t>
            </a:r>
            <a:r>
              <a:rPr lang="en-US" sz="1200" i="1" kern="1200" dirty="0" smtClean="0">
                <a:solidFill>
                  <a:schemeClr val="tx1"/>
                </a:solidFill>
                <a:effectLst/>
                <a:latin typeface="+mn-lt"/>
                <a:ea typeface="+mn-ea"/>
                <a:cs typeface="+mn-cs"/>
              </a:rPr>
              <a:t>intent</a:t>
            </a:r>
            <a:r>
              <a:rPr lang="en-US" sz="1200" kern="1200" dirty="0" smtClean="0">
                <a:solidFill>
                  <a:schemeClr val="tx1"/>
                </a:solidFill>
                <a:effectLst/>
                <a:latin typeface="+mn-lt"/>
                <a:ea typeface="+mn-ea"/>
                <a:cs typeface="+mn-cs"/>
              </a:rPr>
              <a:t> of the author. Topic Modeling requires the ability to determine </a:t>
            </a:r>
            <a:r>
              <a:rPr lang="en-US" sz="1200" i="1" kern="1200" dirty="0" smtClean="0">
                <a:solidFill>
                  <a:schemeClr val="tx1"/>
                </a:solidFill>
                <a:effectLst/>
                <a:latin typeface="+mn-lt"/>
                <a:ea typeface="+mn-ea"/>
                <a:cs typeface="+mn-cs"/>
              </a:rPr>
              <a:t>intent</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9165F9E1-FE51-438D-A601-2DFC617BD7B6}" type="slidenum">
              <a:rPr lang="en-US" smtClean="0"/>
              <a:pPr/>
              <a:t>48</a:t>
            </a:fld>
            <a:endParaRPr lang="en-US"/>
          </a:p>
        </p:txBody>
      </p:sp>
    </p:spTree>
    <p:extLst>
      <p:ext uri="{BB962C8B-B14F-4D97-AF65-F5344CB8AC3E}">
        <p14:creationId xmlns:p14="http://schemas.microsoft.com/office/powerpoint/2010/main" val="3785075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Panda update means that as marketers, we need to write richer, not just more detailed, copy for our websites. It means that search engines are favoring a </a:t>
            </a:r>
            <a:r>
              <a:rPr lang="en-US" sz="1200" i="1" kern="1200" dirty="0" smtClean="0">
                <a:solidFill>
                  <a:schemeClr val="tx1"/>
                </a:solidFill>
                <a:effectLst/>
                <a:latin typeface="+mn-lt"/>
                <a:ea typeface="+mn-ea"/>
                <a:cs typeface="+mn-cs"/>
              </a:rPr>
              <a:t>richer, deeper conversations about a subject... Tolstoy wins! </a:t>
            </a:r>
            <a:r>
              <a:rPr lang="en-US" sz="1200" i="1" u="sng" kern="1200" dirty="0" err="1" smtClean="0">
                <a:solidFill>
                  <a:schemeClr val="tx1"/>
                </a:solidFill>
                <a:effectLst/>
                <a:latin typeface="+mn-lt"/>
                <a:ea typeface="+mn-ea"/>
                <a:cs typeface="+mn-cs"/>
              </a:rPr>
              <a:t>www.cialis</a:t>
            </a:r>
            <a:r>
              <a:rPr lang="en-US" sz="1200" i="1" u="sng" kern="1200" dirty="0" smtClean="0">
                <a:solidFill>
                  <a:schemeClr val="tx1"/>
                </a:solidFill>
                <a:effectLst/>
                <a:latin typeface="+mn-lt"/>
                <a:ea typeface="+mn-ea"/>
                <a:cs typeface="+mn-cs"/>
              </a:rPr>
              <a:t>-</a:t>
            </a:r>
            <a:r>
              <a:rPr lang="en-US" sz="1200" i="1" u="sng" kern="1200" dirty="0" err="1" smtClean="0">
                <a:solidFill>
                  <a:schemeClr val="tx1"/>
                </a:solidFill>
                <a:effectLst/>
                <a:latin typeface="+mn-lt"/>
                <a:ea typeface="+mn-ea"/>
                <a:cs typeface="+mn-cs"/>
              </a:rPr>
              <a:t>viagra</a:t>
            </a:r>
            <a:r>
              <a:rPr lang="en-US" sz="1200" i="1" u="sng" kern="1200" dirty="0" smtClean="0">
                <a:solidFill>
                  <a:schemeClr val="tx1"/>
                </a:solidFill>
                <a:effectLst/>
                <a:latin typeface="+mn-lt"/>
                <a:ea typeface="+mn-ea"/>
                <a:cs typeface="+mn-cs"/>
              </a:rPr>
              <a:t>-quick-</a:t>
            </a:r>
            <a:r>
              <a:rPr lang="en-US" sz="1200" i="1" u="sng" kern="1200" dirty="0" err="1" smtClean="0">
                <a:solidFill>
                  <a:schemeClr val="tx1"/>
                </a:solidFill>
                <a:effectLst/>
                <a:latin typeface="+mn-lt"/>
                <a:ea typeface="+mn-ea"/>
                <a:cs typeface="+mn-cs"/>
              </a:rPr>
              <a:t>mortgages.info</a:t>
            </a:r>
            <a:r>
              <a:rPr lang="en-US" sz="1200" i="1" kern="1200" dirty="0" smtClean="0">
                <a:solidFill>
                  <a:schemeClr val="tx1"/>
                </a:solidFill>
                <a:effectLst/>
                <a:latin typeface="+mn-lt"/>
                <a:ea typeface="+mn-ea"/>
                <a:cs typeface="+mn-cs"/>
              </a:rPr>
              <a:t> loses.</a:t>
            </a:r>
            <a:r>
              <a:rPr lang="en-US" sz="1200" kern="1200" dirty="0" smtClean="0">
                <a:solidFill>
                  <a:schemeClr val="tx1"/>
                </a:solidFill>
                <a:effectLst/>
                <a:latin typeface="+mn-lt"/>
                <a:ea typeface="+mn-ea"/>
                <a:cs typeface="+mn-cs"/>
              </a:rPr>
              <a:t> Hooray!</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49</a:t>
            </a:fld>
            <a:endParaRPr lang="en-US"/>
          </a:p>
        </p:txBody>
      </p:sp>
    </p:spTree>
    <p:extLst>
      <p:ext uri="{BB962C8B-B14F-4D97-AF65-F5344CB8AC3E}">
        <p14:creationId xmlns:p14="http://schemas.microsoft.com/office/powerpoint/2010/main" val="3785075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Search no longer works in a vacuum.</a:t>
            </a:r>
          </a:p>
        </p:txBody>
      </p:sp>
      <p:sp>
        <p:nvSpPr>
          <p:cNvPr id="4" name="Slide Number Placeholder 3"/>
          <p:cNvSpPr>
            <a:spLocks noGrp="1"/>
          </p:cNvSpPr>
          <p:nvPr>
            <p:ph type="sldNum" sz="quarter" idx="10"/>
          </p:nvPr>
        </p:nvSpPr>
        <p:spPr/>
        <p:txBody>
          <a:bodyPr/>
          <a:lstStyle/>
          <a:p>
            <a:fld id="{9165F9E1-FE51-438D-A601-2DFC617BD7B6}" type="slidenum">
              <a:rPr lang="en-US" smtClean="0"/>
              <a:pPr/>
              <a:t>51</a:t>
            </a:fld>
            <a:endParaRPr lang="en-US"/>
          </a:p>
        </p:txBody>
      </p:sp>
    </p:spTree>
    <p:extLst>
      <p:ext uri="{BB962C8B-B14F-4D97-AF65-F5344CB8AC3E}">
        <p14:creationId xmlns:p14="http://schemas.microsoft.com/office/powerpoint/2010/main" val="2129826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Earning a click is merely one step in the great game of inbound marketing. It’s no longer enough to be found in the SERPs… you need to be found </a:t>
            </a:r>
            <a:r>
              <a:rPr lang="en-US" sz="1200" i="1" kern="1200" dirty="0" smtClean="0">
                <a:solidFill>
                  <a:schemeClr val="tx1"/>
                </a:solidFill>
                <a:effectLst/>
                <a:latin typeface="+mn-lt"/>
                <a:ea typeface="+mn-ea"/>
                <a:cs typeface="+mn-cs"/>
              </a:rPr>
              <a:t>everywhere</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52</a:t>
            </a:fld>
            <a:endParaRPr lang="en-US"/>
          </a:p>
        </p:txBody>
      </p:sp>
    </p:spTree>
    <p:extLst>
      <p:ext uri="{BB962C8B-B14F-4D97-AF65-F5344CB8AC3E}">
        <p14:creationId xmlns:p14="http://schemas.microsoft.com/office/powerpoint/2010/main" val="2534638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broader inbound funnel includes all the elements of the classic AIDA funnel (Awareness Interest, Desire and Action). It’s beautifully illustrated by </a:t>
            </a:r>
            <a:r>
              <a:rPr lang="en-US" sz="1200" kern="1200" dirty="0" err="1" smtClean="0">
                <a:solidFill>
                  <a:schemeClr val="tx1"/>
                </a:solidFill>
                <a:effectLst/>
                <a:latin typeface="+mn-lt"/>
                <a:ea typeface="+mn-ea"/>
                <a:cs typeface="+mn-cs"/>
              </a:rPr>
              <a:t>Eloqua’s</a:t>
            </a:r>
            <a:r>
              <a:rPr lang="en-US" sz="1200" kern="1200" dirty="0" smtClean="0">
                <a:solidFill>
                  <a:schemeClr val="tx1"/>
                </a:solidFill>
                <a:effectLst/>
                <a:latin typeface="+mn-lt"/>
                <a:ea typeface="+mn-ea"/>
                <a:cs typeface="+mn-cs"/>
              </a:rPr>
              <a:t> content grid. See it here: </a:t>
            </a:r>
            <a:r>
              <a:rPr lang="en-US" sz="1200" u="sng" kern="1200" dirty="0" smtClean="0">
                <a:solidFill>
                  <a:schemeClr val="tx1"/>
                </a:solidFill>
                <a:effectLst/>
                <a:latin typeface="+mn-lt"/>
                <a:ea typeface="+mn-ea"/>
                <a:cs typeface="+mn-cs"/>
                <a:hlinkClick r:id="rId3"/>
              </a:rPr>
              <a:t>http://media.eloqua.com/images/The-Content-Grid-v2.jpg</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53</a:t>
            </a:fld>
            <a:endParaRPr lang="en-US"/>
          </a:p>
        </p:txBody>
      </p:sp>
    </p:spTree>
    <p:extLst>
      <p:ext uri="{BB962C8B-B14F-4D97-AF65-F5344CB8AC3E}">
        <p14:creationId xmlns:p14="http://schemas.microsoft.com/office/powerpoint/2010/main" val="14797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algorithm</a:t>
            </a:r>
            <a:r>
              <a:rPr lang="en-US" baseline="0" dirty="0" smtClean="0"/>
              <a:t> was simple. Keyword Use + Anchor Text x PageRank = Success</a:t>
            </a:r>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5</a:t>
            </a:fld>
            <a:endParaRPr lang="en-US"/>
          </a:p>
        </p:txBody>
      </p:sp>
    </p:spTree>
    <p:extLst>
      <p:ext uri="{BB962C8B-B14F-4D97-AF65-F5344CB8AC3E}">
        <p14:creationId xmlns:p14="http://schemas.microsoft.com/office/powerpoint/2010/main" val="674499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236AA5"/>
                </a:solidFill>
              </a:rPr>
              <a:t>Unless the rest of the funnel rocks. </a:t>
            </a:r>
            <a:r>
              <a:rPr lang="en-US" sz="1200" kern="1200" dirty="0" smtClean="0">
                <a:solidFill>
                  <a:schemeClr val="tx1"/>
                </a:solidFill>
                <a:effectLst/>
                <a:latin typeface="+mn-lt"/>
                <a:ea typeface="+mn-ea"/>
                <a:cs typeface="+mn-cs"/>
              </a:rPr>
              <a:t>Work backwards. Follow the money backwards. Understand what people who convert are doing on your website and determine where folks who ‘fall off’ get lost. Choose the right goals for </a:t>
            </a:r>
            <a:r>
              <a:rPr lang="en-US" sz="1200" i="1" kern="1200" dirty="0" smtClean="0">
                <a:solidFill>
                  <a:schemeClr val="tx1"/>
                </a:solidFill>
                <a:effectLst/>
                <a:latin typeface="+mn-lt"/>
                <a:ea typeface="+mn-ea"/>
                <a:cs typeface="+mn-cs"/>
              </a:rPr>
              <a:t>your</a:t>
            </a:r>
            <a:r>
              <a:rPr lang="en-US" sz="1200" kern="1200" dirty="0" smtClean="0">
                <a:solidFill>
                  <a:schemeClr val="tx1"/>
                </a:solidFill>
                <a:effectLst/>
                <a:latin typeface="+mn-lt"/>
                <a:ea typeface="+mn-ea"/>
                <a:cs typeface="+mn-cs"/>
              </a:rPr>
              <a:t> business. One size does not fit everyone: </a:t>
            </a:r>
            <a:r>
              <a:rPr lang="en-US" sz="1200" u="sng" kern="1200" dirty="0" smtClean="0">
                <a:solidFill>
                  <a:schemeClr val="tx1"/>
                </a:solidFill>
                <a:effectLst/>
                <a:latin typeface="+mn-lt"/>
                <a:ea typeface="+mn-ea"/>
                <a:cs typeface="+mn-cs"/>
                <a:hlinkClick r:id="rId3"/>
              </a:rPr>
              <a:t>http://www.seomoz.org/blog/the-6-goals-of-seo-choosing-the-right-ones-for-your-business</a:t>
            </a:r>
            <a:r>
              <a:rPr lang="en-US" sz="1200" kern="1200" dirty="0" smtClean="0">
                <a:solidFill>
                  <a:schemeClr val="tx1"/>
                </a:solidFill>
                <a:effectLst/>
                <a:latin typeface="+mn-lt"/>
                <a:ea typeface="+mn-ea"/>
                <a:cs typeface="+mn-cs"/>
              </a:rPr>
              <a:t>. Make sure all the component of your sales funnel are operating at peak performance. You won’t rank well if your landing pages are irrelevant or poorly designed. High</a:t>
            </a:r>
            <a:r>
              <a:rPr lang="en-US" sz="1200" kern="1200" baseline="0" dirty="0" smtClean="0">
                <a:solidFill>
                  <a:schemeClr val="tx1"/>
                </a:solidFill>
                <a:effectLst/>
                <a:latin typeface="+mn-lt"/>
                <a:ea typeface="+mn-ea"/>
                <a:cs typeface="+mn-cs"/>
              </a:rPr>
              <a:t>  b</a:t>
            </a:r>
            <a:r>
              <a:rPr lang="en-US" sz="1200" kern="1200" dirty="0" smtClean="0">
                <a:solidFill>
                  <a:schemeClr val="tx1"/>
                </a:solidFill>
                <a:effectLst/>
                <a:latin typeface="+mn-lt"/>
                <a:ea typeface="+mn-ea"/>
                <a:cs typeface="+mn-cs"/>
              </a:rPr>
              <a:t>ounce rates negatively affect SERPs as well as waste conversion opportunities.</a:t>
            </a:r>
          </a:p>
        </p:txBody>
      </p:sp>
      <p:sp>
        <p:nvSpPr>
          <p:cNvPr id="4" name="Slide Number Placeholder 3"/>
          <p:cNvSpPr>
            <a:spLocks noGrp="1"/>
          </p:cNvSpPr>
          <p:nvPr>
            <p:ph type="sldNum" sz="quarter" idx="10"/>
          </p:nvPr>
        </p:nvSpPr>
        <p:spPr/>
        <p:txBody>
          <a:bodyPr/>
          <a:lstStyle/>
          <a:p>
            <a:fld id="{9165F9E1-FE51-438D-A601-2DFC617BD7B6}" type="slidenum">
              <a:rPr lang="en-US" smtClean="0"/>
              <a:pPr/>
              <a:t>61</a:t>
            </a:fld>
            <a:endParaRPr lang="en-US"/>
          </a:p>
        </p:txBody>
      </p:sp>
    </p:spTree>
    <p:extLst>
      <p:ext uri="{BB962C8B-B14F-4D97-AF65-F5344CB8AC3E}">
        <p14:creationId xmlns:p14="http://schemas.microsoft.com/office/powerpoint/2010/main" val="35347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Search has a whole new look.</a:t>
            </a:r>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62</a:t>
            </a:fld>
            <a:endParaRPr lang="en-US"/>
          </a:p>
        </p:txBody>
      </p:sp>
    </p:spTree>
    <p:extLst>
      <p:ext uri="{BB962C8B-B14F-4D97-AF65-F5344CB8AC3E}">
        <p14:creationId xmlns:p14="http://schemas.microsoft.com/office/powerpoint/2010/main" val="2705953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Over the coming months, you will hear more and more about social credibility. Just as PageRank gave way to </a:t>
            </a:r>
            <a:r>
              <a:rPr lang="en-US" sz="1200" kern="1200" dirty="0" err="1" smtClean="0">
                <a:solidFill>
                  <a:schemeClr val="tx1"/>
                </a:solidFill>
                <a:effectLst/>
                <a:latin typeface="+mn-lt"/>
                <a:ea typeface="+mn-ea"/>
                <a:cs typeface="+mn-cs"/>
              </a:rPr>
              <a:t>MozRank</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MozTrust</a:t>
            </a:r>
            <a:r>
              <a:rPr lang="en-US" sz="1200" kern="1200" dirty="0" smtClean="0">
                <a:solidFill>
                  <a:schemeClr val="tx1"/>
                </a:solidFill>
                <a:effectLst/>
                <a:latin typeface="+mn-lt"/>
                <a:ea typeface="+mn-ea"/>
                <a:cs typeface="+mn-cs"/>
              </a:rPr>
              <a:t> as search engines looked for ways to determine the trustworthiness of a website, you will find companies creating tools to rank the value of Tweeters, Facebook users, and other social media personalities. They are ranking the value of tweets, and posts, based on the reach and depth of engagement of the personality (the person posting or tweeting). </a:t>
            </a:r>
          </a:p>
        </p:txBody>
      </p:sp>
      <p:sp>
        <p:nvSpPr>
          <p:cNvPr id="4" name="Slide Number Placeholder 3"/>
          <p:cNvSpPr>
            <a:spLocks noGrp="1"/>
          </p:cNvSpPr>
          <p:nvPr>
            <p:ph type="sldNum" sz="quarter" idx="10"/>
          </p:nvPr>
        </p:nvSpPr>
        <p:spPr/>
        <p:txBody>
          <a:bodyPr/>
          <a:lstStyle/>
          <a:p>
            <a:fld id="{9165F9E1-FE51-438D-A601-2DFC617BD7B6}" type="slidenum">
              <a:rPr lang="en-US" smtClean="0"/>
              <a:pPr/>
              <a:t>64</a:t>
            </a:fld>
            <a:endParaRPr lang="en-US"/>
          </a:p>
        </p:txBody>
      </p:sp>
    </p:spTree>
    <p:extLst>
      <p:ext uri="{BB962C8B-B14F-4D97-AF65-F5344CB8AC3E}">
        <p14:creationId xmlns:p14="http://schemas.microsoft.com/office/powerpoint/2010/main" val="493426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236AA5"/>
                </a:solidFill>
              </a:rPr>
              <a:t>Focus on Data as content – share </a:t>
            </a:r>
            <a:r>
              <a:rPr lang="en-US" sz="1200" dirty="0" err="1" smtClean="0">
                <a:solidFill>
                  <a:srgbClr val="236AA5"/>
                </a:solidFill>
              </a:rPr>
              <a:t>infographics</a:t>
            </a:r>
            <a:r>
              <a:rPr lang="en-US" sz="1200" dirty="0" smtClean="0">
                <a:solidFill>
                  <a:srgbClr val="236AA5"/>
                </a:solidFill>
              </a:rPr>
              <a:t>, coalesce difficult ideas in graphic formats. It’s the new </a:t>
            </a:r>
            <a:r>
              <a:rPr lang="en-US" sz="1200" dirty="0" err="1" smtClean="0">
                <a:solidFill>
                  <a:srgbClr val="236AA5"/>
                </a:solidFill>
              </a:rPr>
              <a:t>linkbait</a:t>
            </a:r>
            <a:r>
              <a:rPr lang="en-US" sz="1200" dirty="0" smtClean="0">
                <a:solidFill>
                  <a:srgbClr val="236AA5"/>
                </a:solidFill>
              </a:rPr>
              <a:t>.</a:t>
            </a:r>
          </a:p>
        </p:txBody>
      </p:sp>
      <p:sp>
        <p:nvSpPr>
          <p:cNvPr id="4" name="Slide Number Placeholder 3"/>
          <p:cNvSpPr>
            <a:spLocks noGrp="1"/>
          </p:cNvSpPr>
          <p:nvPr>
            <p:ph type="sldNum" sz="quarter" idx="10"/>
          </p:nvPr>
        </p:nvSpPr>
        <p:spPr/>
        <p:txBody>
          <a:bodyPr/>
          <a:lstStyle/>
          <a:p>
            <a:fld id="{9165F9E1-FE51-438D-A601-2DFC617BD7B6}" type="slidenum">
              <a:rPr lang="en-US" smtClean="0"/>
              <a:pPr/>
              <a:t>65</a:t>
            </a:fld>
            <a:endParaRPr lang="en-US"/>
          </a:p>
        </p:txBody>
      </p:sp>
    </p:spTree>
    <p:extLst>
      <p:ext uri="{BB962C8B-B14F-4D97-AF65-F5344CB8AC3E}">
        <p14:creationId xmlns:p14="http://schemas.microsoft.com/office/powerpoint/2010/main" val="2887116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Video rules! More people click on video results regardless of whether they are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or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in the search results. Video provides us more info than words or pictures and they’re not going away. But with so few marketers leveraging them, you still have an opportunity to win big here. Also use video in your on-site conversion process. Are you selling a product? Replace the product image with a how-to-use-it video and watch your conversion rates. Grab a bottle of champagne. You’re going to need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66</a:t>
            </a:fld>
            <a:endParaRPr lang="en-US"/>
          </a:p>
        </p:txBody>
      </p:sp>
    </p:spTree>
    <p:extLst>
      <p:ext uri="{BB962C8B-B14F-4D97-AF65-F5344CB8AC3E}">
        <p14:creationId xmlns:p14="http://schemas.microsoft.com/office/powerpoint/2010/main" val="2887116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Influence search through branding. Bigger brands have a better chance of being part of the Suggest Pack. Build your brand by increasing tweets, </a:t>
            </a:r>
            <a:r>
              <a:rPr lang="en-US" sz="1200" kern="1200" dirty="0" err="1" smtClean="0">
                <a:solidFill>
                  <a:schemeClr val="tx1"/>
                </a:solidFill>
                <a:effectLst/>
                <a:latin typeface="+mn-lt"/>
                <a:ea typeface="+mn-ea"/>
                <a:cs typeface="+mn-cs"/>
              </a:rPr>
              <a:t>facebook</a:t>
            </a:r>
            <a:r>
              <a:rPr lang="en-US" sz="1200" kern="1200" dirty="0" smtClean="0">
                <a:solidFill>
                  <a:schemeClr val="tx1"/>
                </a:solidFill>
                <a:effectLst/>
                <a:latin typeface="+mn-lt"/>
                <a:ea typeface="+mn-ea"/>
                <a:cs typeface="+mn-cs"/>
              </a:rPr>
              <a:t>, and other social mentions of your brand to increase your chances of being part of the Pack.</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67</a:t>
            </a:fld>
            <a:endParaRPr lang="en-US"/>
          </a:p>
        </p:txBody>
      </p:sp>
    </p:spTree>
    <p:extLst>
      <p:ext uri="{BB962C8B-B14F-4D97-AF65-F5344CB8AC3E}">
        <p14:creationId xmlns:p14="http://schemas.microsoft.com/office/powerpoint/2010/main" val="2887116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Leverage the social networks. Don’t be </a:t>
            </a:r>
            <a:r>
              <a:rPr lang="en-US" sz="1200" kern="1200" dirty="0" err="1" smtClean="0">
                <a:solidFill>
                  <a:schemeClr val="tx1"/>
                </a:solidFill>
                <a:effectLst/>
                <a:latin typeface="+mn-lt"/>
                <a:ea typeface="+mn-ea"/>
                <a:cs typeface="+mn-cs"/>
              </a:rPr>
              <a:t>salesy</a:t>
            </a:r>
            <a:r>
              <a:rPr lang="en-US" sz="1200" kern="1200" dirty="0" smtClean="0">
                <a:solidFill>
                  <a:schemeClr val="tx1"/>
                </a:solidFill>
                <a:effectLst/>
                <a:latin typeface="+mn-lt"/>
                <a:ea typeface="+mn-ea"/>
                <a:cs typeface="+mn-cs"/>
              </a:rPr>
              <a:t> – that’s just dumb. Get deeply involved in posting, sharing, and promoting via social platforms. Remember, social results are trumping other organic SERPs more and more. Social will drive your rankings and CTR. Good page design will take it from there – remember; nothing exists in a vacuum: it’s all connected.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68</a:t>
            </a:fld>
            <a:endParaRPr lang="en-US"/>
          </a:p>
        </p:txBody>
      </p:sp>
    </p:spTree>
    <p:extLst>
      <p:ext uri="{BB962C8B-B14F-4D97-AF65-F5344CB8AC3E}">
        <p14:creationId xmlns:p14="http://schemas.microsoft.com/office/powerpoint/2010/main" val="2887116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a:t>
            </a:r>
            <a:r>
              <a:rPr lang="en-US" sz="1200" kern="1200" baseline="0" dirty="0" smtClean="0">
                <a:solidFill>
                  <a:schemeClr val="tx1"/>
                </a:solidFill>
                <a:effectLst/>
                <a:latin typeface="+mn-lt"/>
                <a:ea typeface="+mn-ea"/>
                <a:cs typeface="+mn-cs"/>
              </a:rPr>
              <a:t> in </a:t>
            </a:r>
            <a:r>
              <a:rPr lang="en-US" sz="1200" kern="1200" baseline="0" dirty="0" err="1" smtClean="0">
                <a:solidFill>
                  <a:schemeClr val="tx1"/>
                </a:solidFill>
                <a:effectLst/>
                <a:latin typeface="+mn-lt"/>
                <a:ea typeface="+mn-ea"/>
                <a:cs typeface="+mn-cs"/>
              </a:rPr>
              <a:t>Kharkiv</a:t>
            </a:r>
            <a:r>
              <a:rPr lang="en-US" sz="1200" kern="1200" baseline="0" dirty="0" smtClean="0">
                <a:solidFill>
                  <a:schemeClr val="tx1"/>
                </a:solidFill>
                <a:effectLst/>
                <a:latin typeface="+mn-lt"/>
                <a:ea typeface="+mn-ea"/>
                <a:cs typeface="+mn-cs"/>
              </a:rPr>
              <a:t>, I can see what others think of the restaurants I’m considering… and I don’t even speak the language! …but I can translate it. </a:t>
            </a:r>
            <a:r>
              <a:rPr lang="en-US" sz="1200" kern="1200" baseline="0" dirty="0" smtClean="0">
                <a:solidFill>
                  <a:schemeClr val="tx1"/>
                </a:solidFill>
                <a:effectLst/>
                <a:latin typeface="+mn-lt"/>
                <a:ea typeface="+mn-ea"/>
                <a:cs typeface="+mn-cs"/>
                <a:sym typeface="Wingdings"/>
              </a:rPr>
              <a:t></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Being</a:t>
            </a:r>
            <a:r>
              <a:rPr lang="en-US" sz="1200" kern="1200" baseline="0" dirty="0" smtClean="0">
                <a:solidFill>
                  <a:schemeClr val="tx1"/>
                </a:solidFill>
                <a:effectLst/>
                <a:latin typeface="+mn-lt"/>
                <a:ea typeface="+mn-ea"/>
                <a:cs typeface="+mn-cs"/>
              </a:rPr>
              <a:t> active in s</a:t>
            </a:r>
            <a:r>
              <a:rPr lang="en-US" sz="1200" kern="1200" dirty="0" smtClean="0">
                <a:solidFill>
                  <a:schemeClr val="tx1"/>
                </a:solidFill>
                <a:effectLst/>
                <a:latin typeface="+mn-lt"/>
                <a:ea typeface="+mn-ea"/>
                <a:cs typeface="+mn-cs"/>
              </a:rPr>
              <a:t>ocial networks will</a:t>
            </a:r>
            <a:r>
              <a:rPr lang="en-US" sz="1200" kern="1200" baseline="0" dirty="0" smtClean="0">
                <a:solidFill>
                  <a:schemeClr val="tx1"/>
                </a:solidFill>
                <a:effectLst/>
                <a:latin typeface="+mn-lt"/>
                <a:ea typeface="+mn-ea"/>
                <a:cs typeface="+mn-cs"/>
              </a:rPr>
              <a:t> also mean you’ll be</a:t>
            </a:r>
            <a:r>
              <a:rPr lang="en-US" sz="1200" kern="1200" dirty="0" smtClean="0">
                <a:solidFill>
                  <a:schemeClr val="tx1"/>
                </a:solidFill>
                <a:effectLst/>
                <a:latin typeface="+mn-lt"/>
                <a:ea typeface="+mn-ea"/>
                <a:cs typeface="+mn-cs"/>
              </a:rPr>
              <a:t> there when those you’re connected to are searching while ‘logged in’. Personalized search means seeing what your friends are up to and what they’re thinking while you search. Create share-worthy content, share it socially, earn a rankings boost, get natural links because you’re more visible now, earn more social followers as a result, your network amplifies and extends your reach, more searchers are biased to see your stuff when </a:t>
            </a:r>
            <a:r>
              <a:rPr lang="en-US" sz="1200" i="1" kern="1200" dirty="0" smtClean="0">
                <a:solidFill>
                  <a:schemeClr val="tx1"/>
                </a:solidFill>
                <a:effectLst/>
                <a:latin typeface="+mn-lt"/>
                <a:ea typeface="+mn-ea"/>
                <a:cs typeface="+mn-cs"/>
              </a:rPr>
              <a:t>they</a:t>
            </a:r>
            <a:r>
              <a:rPr lang="en-US" sz="1200" kern="1200" dirty="0" smtClean="0">
                <a:solidFill>
                  <a:schemeClr val="tx1"/>
                </a:solidFill>
                <a:effectLst/>
                <a:latin typeface="+mn-lt"/>
                <a:ea typeface="+mn-ea"/>
                <a:cs typeface="+mn-cs"/>
              </a:rPr>
              <a:t> search, you win!</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69</a:t>
            </a:fld>
            <a:endParaRPr lang="en-US"/>
          </a:p>
        </p:txBody>
      </p:sp>
    </p:spTree>
    <p:extLst>
      <p:ext uri="{BB962C8B-B14F-4D97-AF65-F5344CB8AC3E}">
        <p14:creationId xmlns:p14="http://schemas.microsoft.com/office/powerpoint/2010/main" val="28871164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Build links with your social followers. Check out </a:t>
            </a:r>
            <a:r>
              <a:rPr lang="en-US" sz="1200" kern="1200" dirty="0" err="1" smtClean="0">
                <a:solidFill>
                  <a:schemeClr val="tx1"/>
                </a:solidFill>
                <a:effectLst/>
                <a:latin typeface="+mn-lt"/>
                <a:ea typeface="+mn-ea"/>
                <a:cs typeface="+mn-cs"/>
              </a:rPr>
              <a:t>Export.ly</a:t>
            </a:r>
            <a:r>
              <a:rPr lang="en-US" sz="1200" kern="1200" dirty="0" smtClean="0">
                <a:solidFill>
                  <a:schemeClr val="tx1"/>
                </a:solidFill>
                <a:effectLst/>
                <a:latin typeface="+mn-lt"/>
                <a:ea typeface="+mn-ea"/>
                <a:cs typeface="+mn-cs"/>
              </a:rPr>
              <a:t> and and </a:t>
            </a:r>
            <a:r>
              <a:rPr lang="en-US" sz="1200" kern="1200" dirty="0" err="1" smtClean="0">
                <a:solidFill>
                  <a:schemeClr val="tx1"/>
                </a:solidFill>
                <a:effectLst/>
                <a:latin typeface="+mn-lt"/>
                <a:ea typeface="+mn-ea"/>
                <a:cs typeface="+mn-cs"/>
              </a:rPr>
              <a:t>Klout</a:t>
            </a:r>
            <a:r>
              <a:rPr lang="en-US" sz="1200" kern="1200" dirty="0" smtClean="0">
                <a:solidFill>
                  <a:schemeClr val="tx1"/>
                </a:solidFill>
                <a:effectLst/>
                <a:latin typeface="+mn-lt"/>
                <a:ea typeface="+mn-ea"/>
                <a:cs typeface="+mn-cs"/>
              </a:rPr>
              <a:t>, and read </a:t>
            </a:r>
            <a:r>
              <a:rPr lang="en-US" sz="1200" kern="1200" dirty="0" err="1" smtClean="0">
                <a:solidFill>
                  <a:schemeClr val="tx1"/>
                </a:solidFill>
                <a:effectLst/>
                <a:latin typeface="+mn-lt"/>
                <a:ea typeface="+mn-ea"/>
                <a:cs typeface="+mn-cs"/>
              </a:rPr>
              <a:t>Wil</a:t>
            </a:r>
            <a:r>
              <a:rPr lang="en-US" sz="1200" kern="1200" dirty="0" smtClean="0">
                <a:solidFill>
                  <a:schemeClr val="tx1"/>
                </a:solidFill>
                <a:effectLst/>
                <a:latin typeface="+mn-lt"/>
                <a:ea typeface="+mn-ea"/>
                <a:cs typeface="+mn-cs"/>
              </a:rPr>
              <a:t> Reynolds excellent post: </a:t>
            </a:r>
            <a:r>
              <a:rPr lang="en-US" sz="1200" u="sng" kern="1200" dirty="0" smtClean="0">
                <a:solidFill>
                  <a:schemeClr val="tx1"/>
                </a:solidFill>
                <a:effectLst/>
                <a:latin typeface="+mn-lt"/>
                <a:ea typeface="+mn-ea"/>
                <a:cs typeface="+mn-cs"/>
                <a:hlinkClick r:id="rId3"/>
              </a:rPr>
              <a:t>http://www.seerinteractive.com/blog/using-twitter-and-backlinks-to-build-links/2011/07/28</a:t>
            </a:r>
            <a:r>
              <a:rPr lang="en-US" sz="1200" kern="1200" dirty="0" smtClean="0">
                <a:solidFill>
                  <a:schemeClr val="tx1"/>
                </a:solidFill>
                <a:effectLst/>
                <a:latin typeface="+mn-lt"/>
                <a:ea typeface="+mn-ea"/>
                <a:cs typeface="+mn-cs"/>
              </a:rPr>
              <a:t>. Use </a:t>
            </a:r>
            <a:r>
              <a:rPr lang="en-US" sz="1200" kern="1200" dirty="0" err="1" smtClean="0">
                <a:solidFill>
                  <a:schemeClr val="tx1"/>
                </a:solidFill>
                <a:effectLst/>
                <a:latin typeface="+mn-lt"/>
                <a:ea typeface="+mn-ea"/>
                <a:cs typeface="+mn-cs"/>
              </a:rPr>
              <a:t>vLookup</a:t>
            </a:r>
            <a:r>
              <a:rPr lang="en-US" sz="1200" kern="1200" dirty="0" smtClean="0">
                <a:solidFill>
                  <a:schemeClr val="tx1"/>
                </a:solidFill>
                <a:effectLst/>
                <a:latin typeface="+mn-lt"/>
                <a:ea typeface="+mn-ea"/>
                <a:cs typeface="+mn-cs"/>
              </a:rPr>
              <a:t> in Excel with the </a:t>
            </a:r>
            <a:r>
              <a:rPr lang="en-US" sz="1200" kern="1200" dirty="0" err="1" smtClean="0">
                <a:solidFill>
                  <a:schemeClr val="tx1"/>
                </a:solidFill>
                <a:effectLst/>
                <a:latin typeface="+mn-lt"/>
                <a:ea typeface="+mn-ea"/>
                <a:cs typeface="+mn-cs"/>
              </a:rPr>
              <a:t>LInkscape</a:t>
            </a:r>
            <a:r>
              <a:rPr lang="en-US" sz="1200" kern="1200" dirty="0" smtClean="0">
                <a:solidFill>
                  <a:schemeClr val="tx1"/>
                </a:solidFill>
                <a:effectLst/>
                <a:latin typeface="+mn-lt"/>
                <a:ea typeface="+mn-ea"/>
                <a:cs typeface="+mn-cs"/>
              </a:rPr>
              <a:t> ® API to see if your social followers are linking to you. Read Will </a:t>
            </a:r>
            <a:r>
              <a:rPr lang="en-US" sz="1200" kern="1200" dirty="0" err="1" smtClean="0">
                <a:solidFill>
                  <a:schemeClr val="tx1"/>
                </a:solidFill>
                <a:effectLst/>
                <a:latin typeface="+mn-lt"/>
                <a:ea typeface="+mn-ea"/>
                <a:cs typeface="+mn-cs"/>
              </a:rPr>
              <a:t>Critchlow’s</a:t>
            </a:r>
            <a:r>
              <a:rPr lang="en-US" sz="1200" kern="1200" dirty="0" smtClean="0">
                <a:solidFill>
                  <a:schemeClr val="tx1"/>
                </a:solidFill>
                <a:effectLst/>
                <a:latin typeface="+mn-lt"/>
                <a:ea typeface="+mn-ea"/>
                <a:cs typeface="+mn-cs"/>
              </a:rPr>
              <a:t> how to post: </a:t>
            </a:r>
            <a:r>
              <a:rPr lang="en-US" sz="1200" u="sng" kern="1200" dirty="0" smtClean="0">
                <a:solidFill>
                  <a:schemeClr val="tx1"/>
                </a:solidFill>
                <a:effectLst/>
                <a:latin typeface="+mn-lt"/>
                <a:ea typeface="+mn-ea"/>
                <a:cs typeface="+mn-cs"/>
                <a:hlinkClick r:id="rId4"/>
              </a:rPr>
              <a:t>http://www.distilled.net/blog/seo/getting-started-with-the-free-linkscape-api/</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65F9E1-FE51-438D-A601-2DFC617BD7B6}" type="slidenum">
              <a:rPr lang="en-US" smtClean="0"/>
              <a:pPr/>
              <a:t>70</a:t>
            </a:fld>
            <a:endParaRPr lang="en-US"/>
          </a:p>
        </p:txBody>
      </p:sp>
    </p:spTree>
    <p:extLst>
      <p:ext uri="{BB962C8B-B14F-4D97-AF65-F5344CB8AC3E}">
        <p14:creationId xmlns:p14="http://schemas.microsoft.com/office/powerpoint/2010/main" val="2887116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Attack Long Tail SEO via </a:t>
            </a:r>
            <a:r>
              <a:rPr lang="en-US" sz="1200" kern="1200" dirty="0" err="1" smtClean="0">
                <a:solidFill>
                  <a:schemeClr val="tx1"/>
                </a:solidFill>
                <a:effectLst/>
                <a:latin typeface="+mn-lt"/>
                <a:ea typeface="+mn-ea"/>
                <a:cs typeface="+mn-cs"/>
              </a:rPr>
              <a:t>gamification</a:t>
            </a:r>
            <a:r>
              <a:rPr lang="en-US" sz="1200" kern="1200" dirty="0" smtClean="0">
                <a:solidFill>
                  <a:schemeClr val="tx1"/>
                </a:solidFill>
                <a:effectLst/>
                <a:latin typeface="+mn-lt"/>
                <a:ea typeface="+mn-ea"/>
                <a:cs typeface="+mn-cs"/>
              </a:rPr>
              <a:t>. It’s all about points and levels – we </a:t>
            </a:r>
            <a:r>
              <a:rPr lang="en-US" sz="1200" i="1" kern="1200" dirty="0" smtClean="0">
                <a:solidFill>
                  <a:schemeClr val="tx1"/>
                </a:solidFill>
                <a:effectLst/>
                <a:latin typeface="+mn-lt"/>
                <a:ea typeface="+mn-ea"/>
                <a:cs typeface="+mn-cs"/>
              </a:rPr>
              <a:t>want</a:t>
            </a:r>
            <a:r>
              <a:rPr lang="en-US" sz="1200" kern="1200" dirty="0" smtClean="0">
                <a:solidFill>
                  <a:schemeClr val="tx1"/>
                </a:solidFill>
                <a:effectLst/>
                <a:latin typeface="+mn-lt"/>
                <a:ea typeface="+mn-ea"/>
                <a:cs typeface="+mn-cs"/>
              </a:rPr>
              <a:t> to complete our profiles, increase our standing, get to the next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Quora</a:t>
            </a:r>
            <a:r>
              <a:rPr lang="en-US" sz="1200" kern="1200" dirty="0" smtClean="0">
                <a:solidFill>
                  <a:schemeClr val="tx1"/>
                </a:solidFill>
                <a:effectLst/>
                <a:latin typeface="+mn-lt"/>
                <a:ea typeface="+mn-ea"/>
                <a:cs typeface="+mn-cs"/>
              </a:rPr>
              <a:t> does an extremely effective job of luring us in and engaging us so we continue to build their property.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Also</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heck it out these platforms to see how the ‘game’ is played:  </a:t>
            </a:r>
            <a:r>
              <a:rPr lang="en-US" sz="1200" u="sng" kern="1200" dirty="0" smtClean="0">
                <a:solidFill>
                  <a:schemeClr val="tx1"/>
                </a:solidFill>
                <a:effectLst/>
                <a:latin typeface="+mn-lt"/>
                <a:ea typeface="+mn-ea"/>
                <a:cs typeface="+mn-cs"/>
                <a:hlinkClick r:id="rId3"/>
              </a:rPr>
              <a:t>http://stackexchange.com</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4"/>
              </a:rPr>
              <a:t>http://dribbble.com</a:t>
            </a:r>
            <a:r>
              <a:rPr lang="en-US" sz="1200" kern="1200" dirty="0" smtClean="0">
                <a:solidFill>
                  <a:schemeClr val="tx1"/>
                </a:solidFill>
                <a:effectLst/>
                <a:latin typeface="+mn-lt"/>
                <a:ea typeface="+mn-ea"/>
                <a:cs typeface="+mn-cs"/>
              </a:rPr>
              <a:t>, and even </a:t>
            </a:r>
            <a:r>
              <a:rPr lang="en-US" sz="1200" kern="1200" dirty="0" err="1" smtClean="0">
                <a:solidFill>
                  <a:schemeClr val="tx1"/>
                </a:solidFill>
                <a:effectLst/>
                <a:latin typeface="+mn-lt"/>
                <a:ea typeface="+mn-ea"/>
                <a:cs typeface="+mn-cs"/>
              </a:rPr>
              <a:t>SEOmoz’s</a:t>
            </a:r>
            <a:r>
              <a:rPr lang="en-US" sz="1200" kern="1200" dirty="0" smtClean="0">
                <a:solidFill>
                  <a:schemeClr val="tx1"/>
                </a:solidFill>
                <a:effectLst/>
                <a:latin typeface="+mn-lt"/>
                <a:ea typeface="+mn-ea"/>
                <a:cs typeface="+mn-cs"/>
              </a:rPr>
              <a:t> own </a:t>
            </a:r>
            <a:r>
              <a:rPr lang="en-US" sz="1200" u="sng" kern="1200" dirty="0" smtClean="0">
                <a:solidFill>
                  <a:schemeClr val="tx1"/>
                </a:solidFill>
                <a:effectLst/>
                <a:latin typeface="+mn-lt"/>
                <a:ea typeface="+mn-ea"/>
                <a:cs typeface="+mn-cs"/>
                <a:hlinkClick r:id="rId5"/>
              </a:rPr>
              <a:t>http://www.seomoz.org/q</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165F9E1-FE51-438D-A601-2DFC617BD7B6}" type="slidenum">
              <a:rPr lang="en-US" smtClean="0"/>
              <a:pPr/>
              <a:t>71</a:t>
            </a:fld>
            <a:endParaRPr lang="en-US"/>
          </a:p>
        </p:txBody>
      </p:sp>
    </p:spTree>
    <p:extLst>
      <p:ext uri="{BB962C8B-B14F-4D97-AF65-F5344CB8AC3E}">
        <p14:creationId xmlns:p14="http://schemas.microsoft.com/office/powerpoint/2010/main" val="2887116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links are a pretty simplistic signal. Unless your name is Rand </a:t>
            </a:r>
            <a:r>
              <a:rPr lang="en-US" sz="1200" kern="1200" dirty="0" err="1" smtClean="0">
                <a:solidFill>
                  <a:schemeClr val="tx1"/>
                </a:solidFill>
                <a:effectLst/>
                <a:latin typeface="+mn-lt"/>
                <a:ea typeface="+mn-ea"/>
                <a:cs typeface="+mn-cs"/>
              </a:rPr>
              <a:t>Fishkin</a:t>
            </a:r>
            <a:r>
              <a:rPr lang="en-US" sz="1200" kern="1200" dirty="0" smtClean="0">
                <a:solidFill>
                  <a:schemeClr val="tx1"/>
                </a:solidFill>
                <a:effectLst/>
                <a:latin typeface="+mn-lt"/>
                <a:ea typeface="+mn-ea"/>
                <a:cs typeface="+mn-cs"/>
              </a:rPr>
              <a:t>, your Mama doesn't link!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Mamas, in general, don't know how to link. Especially in 2002, they didn't know how. Neither did Grandpapa or your 12 year old niece. </a:t>
            </a:r>
          </a:p>
        </p:txBody>
      </p:sp>
      <p:sp>
        <p:nvSpPr>
          <p:cNvPr id="4" name="Slide Number Placeholder 3"/>
          <p:cNvSpPr>
            <a:spLocks noGrp="1"/>
          </p:cNvSpPr>
          <p:nvPr>
            <p:ph type="sldNum" sz="quarter" idx="10"/>
          </p:nvPr>
        </p:nvSpPr>
        <p:spPr/>
        <p:txBody>
          <a:bodyPr/>
          <a:lstStyle/>
          <a:p>
            <a:fld id="{9165F9E1-FE51-438D-A601-2DFC617BD7B6}" type="slidenum">
              <a:rPr lang="en-US" smtClean="0"/>
              <a:pPr/>
              <a:t>8</a:t>
            </a:fld>
            <a:endParaRPr lang="en-US"/>
          </a:p>
        </p:txBody>
      </p:sp>
    </p:spTree>
    <p:extLst>
      <p:ext uri="{BB962C8B-B14F-4D97-AF65-F5344CB8AC3E}">
        <p14:creationId xmlns:p14="http://schemas.microsoft.com/office/powerpoint/2010/main" val="24812858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Thought leadership. Whatever field you’re in, if you can provide better, deeper, more actionable info about your subject, you will become known as the thought leader in the industry. With your “public figure” icon photo beside your SERP result, you’ll happily get a much higher CTR than those ranking above you.</a:t>
            </a:r>
          </a:p>
        </p:txBody>
      </p:sp>
      <p:sp>
        <p:nvSpPr>
          <p:cNvPr id="4" name="Slide Number Placeholder 3"/>
          <p:cNvSpPr>
            <a:spLocks noGrp="1"/>
          </p:cNvSpPr>
          <p:nvPr>
            <p:ph type="sldNum" sz="quarter" idx="10"/>
          </p:nvPr>
        </p:nvSpPr>
        <p:spPr/>
        <p:txBody>
          <a:bodyPr/>
          <a:lstStyle/>
          <a:p>
            <a:fld id="{9165F9E1-FE51-438D-A601-2DFC617BD7B6}" type="slidenum">
              <a:rPr lang="en-US" smtClean="0"/>
              <a:pPr/>
              <a:t>72</a:t>
            </a:fld>
            <a:endParaRPr lang="en-US"/>
          </a:p>
        </p:txBody>
      </p:sp>
    </p:spTree>
    <p:extLst>
      <p:ext uri="{BB962C8B-B14F-4D97-AF65-F5344CB8AC3E}">
        <p14:creationId xmlns:p14="http://schemas.microsoft.com/office/powerpoint/2010/main" val="2887116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Leverage </a:t>
            </a:r>
            <a:r>
              <a:rPr lang="en-US" sz="1200" i="1" kern="1200" dirty="0" smtClean="0">
                <a:solidFill>
                  <a:schemeClr val="tx1"/>
                </a:solidFill>
                <a:effectLst/>
                <a:latin typeface="+mn-lt"/>
                <a:ea typeface="+mn-ea"/>
                <a:cs typeface="+mn-cs"/>
              </a:rPr>
              <a:t>other</a:t>
            </a:r>
            <a:r>
              <a:rPr lang="en-US" sz="1200" kern="1200" dirty="0" smtClean="0">
                <a:solidFill>
                  <a:schemeClr val="tx1"/>
                </a:solidFill>
                <a:effectLst/>
                <a:latin typeface="+mn-lt"/>
                <a:ea typeface="+mn-ea"/>
                <a:cs typeface="+mn-cs"/>
              </a:rPr>
              <a:t> thought leaders to build content for your own website. Here’s a good example: </a:t>
            </a:r>
            <a:r>
              <a:rPr lang="en-US" sz="1200" u="sng" kern="1200" dirty="0" smtClean="0">
                <a:solidFill>
                  <a:schemeClr val="tx1"/>
                </a:solidFill>
                <a:effectLst/>
                <a:latin typeface="+mn-lt"/>
                <a:ea typeface="+mn-ea"/>
                <a:cs typeface="+mn-cs"/>
                <a:hlinkClick r:id="rId3"/>
              </a:rPr>
              <a:t>http://blog.folyo.me/post/10723370923/how-much-does-a-website-cost</a:t>
            </a:r>
            <a:r>
              <a:rPr lang="en-US" sz="1200" kern="1200" dirty="0" smtClean="0">
                <a:solidFill>
                  <a:schemeClr val="tx1"/>
                </a:solidFill>
                <a:effectLst/>
                <a:latin typeface="+mn-lt"/>
                <a:ea typeface="+mn-ea"/>
                <a:cs typeface="+mn-cs"/>
              </a:rPr>
              <a:t> The concept is simple; identify leading influencers in your space, recruit them to contribute something small, such as  one or just a few survey answers. Then aggregate and share the data. They’ll help it spread.</a:t>
            </a:r>
          </a:p>
        </p:txBody>
      </p:sp>
      <p:sp>
        <p:nvSpPr>
          <p:cNvPr id="4" name="Slide Number Placeholder 3"/>
          <p:cNvSpPr>
            <a:spLocks noGrp="1"/>
          </p:cNvSpPr>
          <p:nvPr>
            <p:ph type="sldNum" sz="quarter" idx="10"/>
          </p:nvPr>
        </p:nvSpPr>
        <p:spPr/>
        <p:txBody>
          <a:bodyPr/>
          <a:lstStyle/>
          <a:p>
            <a:fld id="{9165F9E1-FE51-438D-A601-2DFC617BD7B6}" type="slidenum">
              <a:rPr lang="en-US" smtClean="0"/>
              <a:pPr/>
              <a:t>73</a:t>
            </a:fld>
            <a:endParaRPr lang="en-US"/>
          </a:p>
        </p:txBody>
      </p:sp>
    </p:spTree>
    <p:extLst>
      <p:ext uri="{BB962C8B-B14F-4D97-AF65-F5344CB8AC3E}">
        <p14:creationId xmlns:p14="http://schemas.microsoft.com/office/powerpoint/2010/main" val="28871164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Work backwards. Follow the money backwards. Understand what people who convert are doing on your website and determine where folks who ‘fall off’ get lost. Choose the right goals for </a:t>
            </a:r>
            <a:r>
              <a:rPr lang="en-US" sz="1200" i="1" kern="1200" dirty="0" smtClean="0">
                <a:solidFill>
                  <a:schemeClr val="tx1"/>
                </a:solidFill>
                <a:effectLst/>
                <a:latin typeface="+mn-lt"/>
                <a:ea typeface="+mn-ea"/>
                <a:cs typeface="+mn-cs"/>
              </a:rPr>
              <a:t>your</a:t>
            </a:r>
            <a:r>
              <a:rPr lang="en-US" sz="1200" kern="1200" dirty="0" smtClean="0">
                <a:solidFill>
                  <a:schemeClr val="tx1"/>
                </a:solidFill>
                <a:effectLst/>
                <a:latin typeface="+mn-lt"/>
                <a:ea typeface="+mn-ea"/>
                <a:cs typeface="+mn-cs"/>
              </a:rPr>
              <a:t> business. One size does not fit everyone: </a:t>
            </a:r>
            <a:r>
              <a:rPr lang="en-US" sz="1200" u="sng" kern="1200" dirty="0" smtClean="0">
                <a:solidFill>
                  <a:schemeClr val="tx1"/>
                </a:solidFill>
                <a:effectLst/>
                <a:latin typeface="+mn-lt"/>
                <a:ea typeface="+mn-ea"/>
                <a:cs typeface="+mn-cs"/>
                <a:hlinkClick r:id="rId3"/>
              </a:rPr>
              <a:t>http://www.seomoz.org/blog/the-6-goals-of-seo-choosing-the-right-ones-for-your-business</a:t>
            </a:r>
            <a:r>
              <a:rPr lang="en-US" sz="1200" kern="1200" dirty="0" smtClean="0">
                <a:solidFill>
                  <a:schemeClr val="tx1"/>
                </a:solidFill>
                <a:effectLst/>
                <a:latin typeface="+mn-lt"/>
                <a:ea typeface="+mn-ea"/>
                <a:cs typeface="+mn-cs"/>
              </a:rPr>
              <a:t>. Make sure all the component of your sales funnel are operating at peak performance. You won’t rank well if your landing pages are irrelevant or poorly designed. Bounce rates affect SERPs as well as waste conversion opportunities.</a:t>
            </a:r>
          </a:p>
        </p:txBody>
      </p:sp>
      <p:sp>
        <p:nvSpPr>
          <p:cNvPr id="4" name="Slide Number Placeholder 3"/>
          <p:cNvSpPr>
            <a:spLocks noGrp="1"/>
          </p:cNvSpPr>
          <p:nvPr>
            <p:ph type="sldNum" sz="quarter" idx="10"/>
          </p:nvPr>
        </p:nvSpPr>
        <p:spPr/>
        <p:txBody>
          <a:bodyPr/>
          <a:lstStyle/>
          <a:p>
            <a:fld id="{9165F9E1-FE51-438D-A601-2DFC617BD7B6}" type="slidenum">
              <a:rPr lang="en-US" smtClean="0"/>
              <a:pPr/>
              <a:t>74</a:t>
            </a:fld>
            <a:endParaRPr lang="en-US"/>
          </a:p>
        </p:txBody>
      </p:sp>
    </p:spTree>
    <p:extLst>
      <p:ext uri="{BB962C8B-B14F-4D97-AF65-F5344CB8AC3E}">
        <p14:creationId xmlns:p14="http://schemas.microsoft.com/office/powerpoint/2010/main" val="3500016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SEO is not dead… long Live the King!</a:t>
            </a:r>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77</a:t>
            </a:fld>
            <a:endParaRPr lang="en-US"/>
          </a:p>
        </p:txBody>
      </p:sp>
    </p:spTree>
    <p:extLst>
      <p:ext uri="{BB962C8B-B14F-4D97-AF65-F5344CB8AC3E}">
        <p14:creationId xmlns:p14="http://schemas.microsoft.com/office/powerpoint/2010/main" val="161164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Links were easily gamed - we're marketers! We know what to do! So links were created by only a few tech geeks, who pretty much governed the flow of info on the first SERP pages.</a:t>
            </a:r>
          </a:p>
          <a:p>
            <a:endParaRPr lang="en-US"/>
          </a:p>
        </p:txBody>
      </p:sp>
      <p:sp>
        <p:nvSpPr>
          <p:cNvPr id="4" name="Slide Number Placeholder 3"/>
          <p:cNvSpPr>
            <a:spLocks noGrp="1"/>
          </p:cNvSpPr>
          <p:nvPr>
            <p:ph type="sldNum" sz="quarter" idx="10"/>
          </p:nvPr>
        </p:nvSpPr>
        <p:spPr/>
        <p:txBody>
          <a:bodyPr/>
          <a:lstStyle/>
          <a:p>
            <a:fld id="{9165F9E1-FE51-438D-A601-2DFC617BD7B6}" type="slidenum">
              <a:rPr lang="en-US" smtClean="0"/>
              <a:pPr/>
              <a:t>9</a:t>
            </a:fld>
            <a:endParaRPr lang="en-US"/>
          </a:p>
        </p:txBody>
      </p:sp>
    </p:spTree>
    <p:extLst>
      <p:ext uri="{BB962C8B-B14F-4D97-AF65-F5344CB8AC3E}">
        <p14:creationId xmlns:p14="http://schemas.microsoft.com/office/powerpoint/2010/main" val="582087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16</a:t>
            </a:fld>
            <a:endParaRPr lang="en-US"/>
          </a:p>
        </p:txBody>
      </p:sp>
    </p:spTree>
    <p:extLst>
      <p:ext uri="{BB962C8B-B14F-4D97-AF65-F5344CB8AC3E}">
        <p14:creationId xmlns:p14="http://schemas.microsoft.com/office/powerpoint/2010/main" val="486648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5F9E1-FE51-438D-A601-2DFC617BD7B6}" type="slidenum">
              <a:rPr lang="en-US" smtClean="0"/>
              <a:pPr/>
              <a:t>17</a:t>
            </a:fld>
            <a:endParaRPr lang="en-US"/>
          </a:p>
        </p:txBody>
      </p:sp>
    </p:spTree>
    <p:extLst>
      <p:ext uri="{BB962C8B-B14F-4D97-AF65-F5344CB8AC3E}">
        <p14:creationId xmlns:p14="http://schemas.microsoft.com/office/powerpoint/2010/main" val="843369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days, SERPs look dramatically different. Search for a sports schedule and </a:t>
            </a:r>
            <a:r>
              <a:rPr lang="en-US" sz="1200" kern="1200" dirty="0" err="1" smtClean="0">
                <a:solidFill>
                  <a:schemeClr val="tx1"/>
                </a:solidFill>
                <a:effectLst/>
                <a:latin typeface="+mn-lt"/>
                <a:ea typeface="+mn-ea"/>
                <a:cs typeface="+mn-cs"/>
              </a:rPr>
              <a:t>you’l</a:t>
            </a:r>
            <a:r>
              <a:rPr lang="en-US" sz="1200" kern="1200" dirty="0" smtClean="0">
                <a:solidFill>
                  <a:schemeClr val="tx1"/>
                </a:solidFill>
                <a:effectLst/>
                <a:latin typeface="+mn-lt"/>
                <a:ea typeface="+mn-ea"/>
                <a:cs typeface="+mn-cs"/>
              </a:rPr>
              <a:t> get the schedule right in the SERP results – a no-click fulfillment of your search request. Talk about instant gratification!</a:t>
            </a:r>
          </a:p>
        </p:txBody>
      </p:sp>
      <p:sp>
        <p:nvSpPr>
          <p:cNvPr id="4" name="Slide Number Placeholder 3"/>
          <p:cNvSpPr>
            <a:spLocks noGrp="1"/>
          </p:cNvSpPr>
          <p:nvPr>
            <p:ph type="sldNum" sz="quarter" idx="10"/>
          </p:nvPr>
        </p:nvSpPr>
        <p:spPr/>
        <p:txBody>
          <a:bodyPr/>
          <a:lstStyle/>
          <a:p>
            <a:fld id="{9165F9E1-FE51-438D-A601-2DFC617BD7B6}" type="slidenum">
              <a:rPr lang="en-US" smtClean="0"/>
              <a:pPr/>
              <a:t>18</a:t>
            </a:fld>
            <a:endParaRPr lang="en-US"/>
          </a:p>
        </p:txBody>
      </p:sp>
    </p:spTree>
    <p:extLst>
      <p:ext uri="{BB962C8B-B14F-4D97-AF65-F5344CB8AC3E}">
        <p14:creationId xmlns:p14="http://schemas.microsoft.com/office/powerpoint/2010/main" val="41305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FA126D-517A-4B6F-B15A-14D100915248}" type="datetimeFigureOut">
              <a:rPr lang="en-US" smtClean="0"/>
              <a:pPr/>
              <a:t>10/13/11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DF68E-08DD-41E0-A15E-28E9EC616A2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FA126D-517A-4B6F-B15A-14D100915248}" type="datetimeFigureOut">
              <a:rPr lang="en-US" smtClean="0"/>
              <a:pPr/>
              <a:t>10/13/11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DF68E-08DD-41E0-A15E-28E9EC616A2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FA126D-517A-4B6F-B15A-14D100915248}" type="datetimeFigureOut">
              <a:rPr lang="en-US" smtClean="0"/>
              <a:pPr/>
              <a:t>10/13/11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DF68E-08DD-41E0-A15E-28E9EC616A2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FA126D-517A-4B6F-B15A-14D100915248}" type="datetimeFigureOut">
              <a:rPr lang="en-US" smtClean="0"/>
              <a:pPr/>
              <a:t>10/13/11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DF68E-08DD-41E0-A15E-28E9EC616A2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FA126D-517A-4B6F-B15A-14D100915248}" type="datetimeFigureOut">
              <a:rPr lang="en-US" smtClean="0"/>
              <a:pPr/>
              <a:t>10/13/11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DF68E-08DD-41E0-A15E-28E9EC616A2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FA126D-517A-4B6F-B15A-14D100915248}" type="datetimeFigureOut">
              <a:rPr lang="en-US" smtClean="0"/>
              <a:pPr/>
              <a:t>10/13/11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DF68E-08DD-41E0-A15E-28E9EC616A2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FA126D-517A-4B6F-B15A-14D100915248}" type="datetimeFigureOut">
              <a:rPr lang="en-US" smtClean="0"/>
              <a:pPr/>
              <a:t>10/13/11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8DF68E-08DD-41E0-A15E-28E9EC616A2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FA126D-517A-4B6F-B15A-14D100915248}" type="datetimeFigureOut">
              <a:rPr lang="en-US" smtClean="0"/>
              <a:pPr/>
              <a:t>10/13/11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8DF68E-08DD-41E0-A15E-28E9EC616A2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A126D-517A-4B6F-B15A-14D100915248}" type="datetimeFigureOut">
              <a:rPr lang="en-US" smtClean="0"/>
              <a:pPr/>
              <a:t>10/13/11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8DF68E-08DD-41E0-A15E-28E9EC616A2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FA126D-517A-4B6F-B15A-14D100915248}" type="datetimeFigureOut">
              <a:rPr lang="en-US" smtClean="0"/>
              <a:pPr/>
              <a:t>10/13/11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DF68E-08DD-41E0-A15E-28E9EC616A2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FA126D-517A-4B6F-B15A-14D100915248}" type="datetimeFigureOut">
              <a:rPr lang="en-US" smtClean="0"/>
              <a:pPr/>
              <a:t>10/13/11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DF68E-08DD-41E0-A15E-28E9EC616A2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A126D-517A-4B6F-B15A-14D100915248}" type="datetimeFigureOut">
              <a:rPr lang="en-US" smtClean="0"/>
              <a:pPr/>
              <a:t>10/13/11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DF68E-08DD-41E0-A15E-28E9EC616A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hyperlink" Target="http://blogoscoped.com/archive/2008-01-01-n53.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hyperlink" Target="http://searchengineland.com/comscore-new-google-high-new-yahoo-microsoft-lows-though-both-rise-in-raw-searches-1378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gif"/><Relationship Id="rId1" Type="http://schemas.openxmlformats.org/officeDocument/2006/relationships/slideLayout" Target="../slideLayouts/slideLayout1.xml"/><Relationship Id="rId2" Type="http://schemas.openxmlformats.org/officeDocument/2006/relationships/hyperlink" Target="http://www.smallbusinesssem.com/charting-the-undeniable-growth-of-google-maps/104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gif"/><Relationship Id="rId1" Type="http://schemas.openxmlformats.org/officeDocument/2006/relationships/slideLayout" Target="../slideLayouts/slideLayout1.xml"/><Relationship Id="rId2" Type="http://schemas.openxmlformats.org/officeDocument/2006/relationships/hyperlink" Target="http://www.seomoz.org/blog/how-googles-rankings-algorithm-has-changed-over-tim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gizmodo.com/5478787/the-most-accurate-highest-resolution-earth-view-to-date" TargetMode="External"/><Relationship Id="rId4" Type="http://schemas.openxmlformats.org/officeDocument/2006/relationships/image" Target="../media/image4.png"/><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m/search?q=nfl+schedule+2011" TargetMode="External"/><Relationship Id="rId4" Type="http://schemas.openxmlformats.org/officeDocument/2006/relationships/image" Target="../media/image4.png"/><Relationship Id="rId5"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hyperlink" Target="http://www.seomoz.org/blog/schemaorg-a-new-approach-to-structured-data-for-seo" TargetMode="External"/><Relationship Id="rId4" Type="http://schemas.openxmlformats.org/officeDocument/2006/relationships/image" Target="../media/image4.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hyperlink" Target="http://www.blindfiveyearold.com/how-to-implement-rel-author" TargetMode="External"/><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support/webmasters/bin/answer.py?answer=80472" TargetMode="External"/><Relationship Id="rId4" Type="http://schemas.openxmlformats.org/officeDocument/2006/relationships/image" Target="../media/image4.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gawker.com/5844769/google-will-now-tell-you-which-celebrities-are-gay" TargetMode="External"/><Relationship Id="rId4" Type="http://schemas.openxmlformats.org/officeDocument/2006/relationships/image" Target="../media/image4.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hyperlink" Target="http://www.seomoz.org/google-algorithm-chang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seobook.com/google-branding" TargetMode="External"/><Relationship Id="rId4" Type="http://schemas.openxmlformats.org/officeDocument/2006/relationships/image" Target="../media/image4.png"/><Relationship Id="rId5" Type="http://schemas.openxmlformats.org/officeDocument/2006/relationships/image" Target="../media/image39.gif"/><Relationship Id="rId6" Type="http://schemas.openxmlformats.org/officeDocument/2006/relationships/image" Target="../media/image40.gi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hyperlink" Target="http://www.seroundtable.com/archives/022293.html" TargetMode="External"/><Relationship Id="rId4" Type="http://schemas.openxmlformats.org/officeDocument/2006/relationships/image" Target="../media/image4.png"/><Relationship Id="rId5"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hyperlink" Target="http://www.seomoz.org/blog/beat-google-panda" TargetMode="External"/><Relationship Id="rId4" Type="http://schemas.openxmlformats.org/officeDocument/2006/relationships/image" Target="../media/image4.png"/><Relationship Id="rId5" Type="http://schemas.openxmlformats.org/officeDocument/2006/relationships/image" Target="../media/image42.png"/><Relationship Id="rId6" Type="http://schemas.openxmlformats.org/officeDocument/2006/relationships/image" Target="../media/image43.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hyperlink" Target="http://www.seobook.com/google-eats-their-organic-search-results" TargetMode="External"/><Relationship Id="rId4" Type="http://schemas.openxmlformats.org/officeDocument/2006/relationships/image" Target="../media/image4.png"/><Relationship Id="rId5" Type="http://schemas.openxmlformats.org/officeDocument/2006/relationships/image" Target="../media/image45.gi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hyperlink" Target="http://searchengineland.com/top-internet-activities-search-email-once-again-88964" TargetMode="External"/><Relationship Id="rId4" Type="http://schemas.openxmlformats.org/officeDocument/2006/relationships/image" Target="../media/image4.png"/><Relationship Id="rId5"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hyperlink" Target="http://www.bruceclay.com/serc_histogram/histogram.htm" TargetMode="External"/><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www.seomoz.org/blog/everyone-should-hire-social-media-experts" TargetMode="External"/><Relationship Id="rId4" Type="http://schemas.openxmlformats.org/officeDocument/2006/relationships/image" Target="../media/image4.png"/><Relationship Id="rId5" Type="http://schemas.openxmlformats.org/officeDocument/2006/relationships/image" Target="../media/image52.jpe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jpeg"/><Relationship Id="rId10"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3" Type="http://schemas.openxmlformats.org/officeDocument/2006/relationships/hyperlink" Target="http://media.eloqua.com/images/The-Content-Grid-v2.jpg" TargetMode="External"/><Relationship Id="rId4" Type="http://schemas.openxmlformats.org/officeDocument/2006/relationships/image" Target="../media/image4.png"/><Relationship Id="rId5"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3" Type="http://schemas.openxmlformats.org/officeDocument/2006/relationships/hyperlink" Target="http://www.seomoz.org/blog/tracking-the-roi-of-social-media" TargetMode="External"/><Relationship Id="rId4" Type="http://schemas.openxmlformats.org/officeDocument/2006/relationships/image" Target="../media/image4.png"/><Relationship Id="rId5"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8.gif"/><Relationship Id="rId1" Type="http://schemas.openxmlformats.org/officeDocument/2006/relationships/slideLayout" Target="../slideLayouts/slideLayout1.xml"/><Relationship Id="rId2" Type="http://schemas.openxmlformats.org/officeDocument/2006/relationships/hyperlink" Target="http://www.seomoz.org/blog/4-essential-seo-infographic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9.gif"/><Relationship Id="rId1" Type="http://schemas.openxmlformats.org/officeDocument/2006/relationships/slideLayout" Target="../slideLayouts/slideLayout1.xml"/><Relationship Id="rId2" Type="http://schemas.openxmlformats.org/officeDocument/2006/relationships/hyperlink" Target="http://www.seomoz.org/blog/perfecting-keyword-targeting-on-page-optimizatio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hyperlink" Target="http://opensiteexplorer.org/"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8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hyperlink" Target="http://googlesystem.blogspot.com/2008/09/google-time-machine-web-in-2001.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hyperlink" Target="http://www.seomoz.org/blog/the-6-goals-of-seo-choosing-the-right-ones-for-your-business"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seomoz.org/blog/winning-the-seo-battle-at-every-step-of-the-purchase-path" TargetMode="External"/><Relationship Id="rId4" Type="http://schemas.openxmlformats.org/officeDocument/2006/relationships/image" Target="../media/image4.png"/><Relationship Id="rId5" Type="http://schemas.openxmlformats.org/officeDocument/2006/relationships/image" Target="../media/image84.gif"/><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68.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52.jpe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jpeg"/><Relationship Id="rId9" Type="http://schemas.openxmlformats.org/officeDocument/2006/relationships/image" Target="../media/image57.png"/><Relationship Id="rId10"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0.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0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www.seomoz.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524000"/>
            <a:ext cx="9144000" cy="24003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rgbClr val="993366"/>
                </a:solidFill>
                <a:effectLst/>
                <a:uLnTx/>
                <a:uFillTx/>
                <a:latin typeface="+mj-lt"/>
                <a:ea typeface="Tahoma" pitchFamily="34" charset="0"/>
                <a:cs typeface="Times New Roman" pitchFamily="18" charset="0"/>
              </a:rPr>
              <a:t>The Evolution of Search</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smtClean="0">
                <a:solidFill>
                  <a:srgbClr val="236AA5"/>
                </a:solidFill>
                <a:latin typeface="+mj-lt"/>
                <a:ea typeface="Tahoma" pitchFamily="34" charset="0"/>
                <a:cs typeface="Times New Roman" pitchFamily="18" charset="0"/>
              </a:rPr>
              <a:t>Where We Are, Where We’re Headed </a:t>
            </a:r>
            <a:br>
              <a:rPr lang="en-US" sz="4000" b="1" dirty="0" smtClean="0">
                <a:solidFill>
                  <a:srgbClr val="236AA5"/>
                </a:solidFill>
                <a:latin typeface="+mj-lt"/>
                <a:ea typeface="Tahoma" pitchFamily="34" charset="0"/>
                <a:cs typeface="Times New Roman" pitchFamily="18" charset="0"/>
              </a:rPr>
            </a:br>
            <a:r>
              <a:rPr lang="en-US" sz="4000" b="1" dirty="0" smtClean="0">
                <a:solidFill>
                  <a:srgbClr val="236AA5"/>
                </a:solidFill>
                <a:latin typeface="+mj-lt"/>
                <a:ea typeface="Tahoma" pitchFamily="34" charset="0"/>
                <a:cs typeface="Times New Roman" pitchFamily="18" charset="0"/>
              </a:rPr>
              <a:t>and Why It Matters</a:t>
            </a:r>
            <a:endParaRPr kumimoji="0" lang="en-US" sz="4000" b="1" i="0" u="none" strike="noStrike" kern="1200" cap="none" spc="0" normalizeH="0" noProof="0" dirty="0" smtClean="0">
              <a:ln>
                <a:noFill/>
              </a:ln>
              <a:solidFill>
                <a:srgbClr val="236AA5"/>
              </a:solidFill>
              <a:effectLst/>
              <a:uLnTx/>
              <a:uFillTx/>
              <a:latin typeface="+mj-lt"/>
              <a:ea typeface="Tahoma" pitchFamily="34" charset="0"/>
              <a:cs typeface="Times New Roman" pitchFamily="18"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lang="en-US" sz="2400" baseline="0" dirty="0" smtClean="0">
                <a:latin typeface="+mj-lt"/>
                <a:ea typeface="Tahoma" pitchFamily="34" charset="0"/>
                <a:cs typeface="Times New Roman" pitchFamily="18" charset="0"/>
              </a:rPr>
              <a:t>Gillian Muessig</a:t>
            </a:r>
            <a:r>
              <a:rPr lang="en-US" sz="2400" dirty="0" smtClean="0">
                <a:latin typeface="+mj-lt"/>
                <a:ea typeface="Tahoma" pitchFamily="34" charset="0"/>
                <a:cs typeface="Times New Roman" pitchFamily="18" charset="0"/>
              </a:rPr>
              <a:t> – </a:t>
            </a:r>
            <a:r>
              <a:rPr lang="en-US" sz="2400" dirty="0" err="1" smtClean="0">
                <a:latin typeface="+mj-lt"/>
                <a:ea typeface="Tahoma" pitchFamily="34" charset="0"/>
                <a:cs typeface="Times New Roman" pitchFamily="18" charset="0"/>
              </a:rPr>
              <a:t>Kharkiv</a:t>
            </a:r>
            <a:r>
              <a:rPr lang="en-US" sz="2400" dirty="0">
                <a:latin typeface="+mj-lt"/>
                <a:ea typeface="Tahoma" pitchFamily="34" charset="0"/>
                <a:cs typeface="Times New Roman" pitchFamily="18" charset="0"/>
              </a:rPr>
              <a:t> </a:t>
            </a:r>
            <a:r>
              <a:rPr lang="en-US" sz="2400" dirty="0" smtClean="0">
                <a:latin typeface="+mj-lt"/>
                <a:ea typeface="Tahoma" pitchFamily="34" charset="0"/>
                <a:cs typeface="Times New Roman" pitchFamily="18" charset="0"/>
              </a:rPr>
              <a:t>Oct 2011</a:t>
            </a:r>
            <a:endParaRPr kumimoji="0" lang="en-US" sz="2400" i="0" u="none" strike="noStrike" kern="1200" cap="none" spc="0" normalizeH="0" baseline="0" noProof="0" dirty="0">
              <a:ln>
                <a:noFill/>
              </a:ln>
              <a:effectLst/>
              <a:uLnTx/>
              <a:uFillTx/>
              <a:latin typeface="+mj-lt"/>
              <a:ea typeface="Tahoma" pitchFamily="34" charset="0"/>
              <a:cs typeface="Times New Roman"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158" y="4589607"/>
            <a:ext cx="1525685"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Fast Forward 7 Years</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12413"/>
            <a:ext cx="8026960" cy="569387"/>
          </a:xfrm>
          <a:prstGeom prst="rect">
            <a:avLst/>
          </a:prstGeom>
          <a:noFill/>
        </p:spPr>
        <p:txBody>
          <a:bodyPr wrap="square" rtlCol="0">
            <a:spAutoFit/>
          </a:bodyPr>
          <a:lstStyle/>
          <a:p>
            <a:r>
              <a:rPr lang="en-US" sz="1500" dirty="0" smtClean="0">
                <a:solidFill>
                  <a:srgbClr val="236AA5"/>
                </a:solidFill>
              </a:rPr>
              <a:t>Google celebrated the year with a TCP/IP protocol reference: </a:t>
            </a:r>
            <a:r>
              <a:rPr lang="en-US" sz="1600" dirty="0" smtClean="0">
                <a:hlinkClick r:id="rId2"/>
              </a:rPr>
              <a:t>http://blogoscoped.com/archive/2008-01-01-n53.html</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2" name="Picture 2" descr="http://cdn.tripwiremagazine.com/wp-content/uploads/images/stories/Articles/logo-secrets/google-2008.png"/>
          <p:cNvPicPr>
            <a:picLocks noChangeAspect="1" noChangeArrowheads="1"/>
          </p:cNvPicPr>
          <p:nvPr/>
        </p:nvPicPr>
        <p:blipFill>
          <a:blip r:embed="rId4" cstate="print"/>
          <a:srcRect/>
          <a:stretch>
            <a:fillRect/>
          </a:stretch>
        </p:blipFill>
        <p:spPr bwMode="auto">
          <a:xfrm>
            <a:off x="2895600" y="2209800"/>
            <a:ext cx="3390900" cy="2800351"/>
          </a:xfrm>
          <a:prstGeom prst="rect">
            <a:avLst/>
          </a:prstGeom>
          <a:noFill/>
        </p:spPr>
      </p:pic>
    </p:spTree>
    <p:extLst>
      <p:ext uri="{BB962C8B-B14F-4D97-AF65-F5344CB8AC3E}">
        <p14:creationId xmlns:p14="http://schemas.microsoft.com/office/powerpoint/2010/main" val="26894789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Google’s Dominating</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096000"/>
            <a:ext cx="8026960" cy="584775"/>
          </a:xfrm>
          <a:prstGeom prst="rect">
            <a:avLst/>
          </a:prstGeom>
          <a:noFill/>
        </p:spPr>
        <p:txBody>
          <a:bodyPr wrap="square" rtlCol="0">
            <a:spAutoFit/>
          </a:bodyPr>
          <a:lstStyle/>
          <a:p>
            <a:r>
              <a:rPr lang="en-US" sz="1500" dirty="0" smtClean="0">
                <a:solidFill>
                  <a:srgbClr val="236AA5"/>
                </a:solidFill>
              </a:rPr>
              <a:t>Via </a:t>
            </a:r>
            <a:r>
              <a:rPr lang="en-US" sz="1600" dirty="0" smtClean="0">
                <a:hlinkClick r:id="rId2"/>
              </a:rPr>
              <a:t>http://searchengineland.com/comscore-new-google-high-new-yahoo-microsoft-lows-though-both-rise-in-raw-searches-13784</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58" name="Picture 2" descr="http://farm4.static.flickr.com/3271/2417519096_82dfb4935a.jpg"/>
          <p:cNvPicPr>
            <a:picLocks noChangeAspect="1" noChangeArrowheads="1"/>
          </p:cNvPicPr>
          <p:nvPr/>
        </p:nvPicPr>
        <p:blipFill>
          <a:blip r:embed="rId4" cstate="print"/>
          <a:srcRect/>
          <a:stretch>
            <a:fillRect/>
          </a:stretch>
        </p:blipFill>
        <p:spPr bwMode="auto">
          <a:xfrm>
            <a:off x="1485900" y="1503273"/>
            <a:ext cx="6172200" cy="3851455"/>
          </a:xfrm>
          <a:prstGeom prst="rect">
            <a:avLst/>
          </a:prstGeom>
          <a:noFill/>
        </p:spPr>
      </p:pic>
    </p:spTree>
    <p:extLst>
      <p:ext uri="{BB962C8B-B14F-4D97-AF65-F5344CB8AC3E}">
        <p14:creationId xmlns:p14="http://schemas.microsoft.com/office/powerpoint/2010/main" val="279861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Local/Maps is on the Rise</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27232"/>
            <a:ext cx="8026960" cy="569387"/>
          </a:xfrm>
          <a:prstGeom prst="rect">
            <a:avLst/>
          </a:prstGeom>
          <a:noFill/>
        </p:spPr>
        <p:txBody>
          <a:bodyPr wrap="square" rtlCol="0">
            <a:spAutoFit/>
          </a:bodyPr>
          <a:lstStyle/>
          <a:p>
            <a:r>
              <a:rPr lang="en-US" sz="1500" dirty="0" smtClean="0">
                <a:solidFill>
                  <a:srgbClr val="236AA5"/>
                </a:solidFill>
              </a:rPr>
              <a:t>Matt McGee charted the astounding rise of Google Maps/Local starting in 2008: </a:t>
            </a:r>
            <a:r>
              <a:rPr lang="en-US" sz="1600" dirty="0" smtClean="0">
                <a:hlinkClick r:id="rId2"/>
              </a:rPr>
              <a:t>http://www.smallbusinesssem.com/charting-the-undeniable-growth-of-google-maps/1046/</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4" name="Picture 2" descr="Hitwise local search data"/>
          <p:cNvPicPr>
            <a:picLocks noChangeAspect="1" noChangeArrowheads="1"/>
          </p:cNvPicPr>
          <p:nvPr/>
        </p:nvPicPr>
        <p:blipFill>
          <a:blip r:embed="rId4" cstate="print"/>
          <a:srcRect/>
          <a:stretch>
            <a:fillRect/>
          </a:stretch>
        </p:blipFill>
        <p:spPr bwMode="auto">
          <a:xfrm>
            <a:off x="2133600" y="1478280"/>
            <a:ext cx="4876800" cy="3901440"/>
          </a:xfrm>
          <a:prstGeom prst="rect">
            <a:avLst/>
          </a:prstGeom>
          <a:noFill/>
        </p:spPr>
      </p:pic>
    </p:spTree>
    <p:extLst>
      <p:ext uri="{BB962C8B-B14F-4D97-AF65-F5344CB8AC3E}">
        <p14:creationId xmlns:p14="http://schemas.microsoft.com/office/powerpoint/2010/main" val="34691219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There’s a Few New Protocols</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0343"/>
            <a:ext cx="8026960" cy="323165"/>
          </a:xfrm>
          <a:prstGeom prst="rect">
            <a:avLst/>
          </a:prstGeom>
          <a:noFill/>
        </p:spPr>
        <p:txBody>
          <a:bodyPr wrap="square" rtlCol="0">
            <a:spAutoFit/>
          </a:bodyPr>
          <a:lstStyle/>
          <a:p>
            <a:r>
              <a:rPr lang="en-US" sz="1500" dirty="0" smtClean="0">
                <a:solidFill>
                  <a:srgbClr val="236AA5"/>
                </a:solidFill>
              </a:rPr>
              <a:t>The Sitemaps.org homepage literally hasn’t changed since February of 2008!</a:t>
            </a:r>
            <a:endParaRPr lang="en-US" sz="1500" dirty="0">
              <a:solidFill>
                <a:srgbClr val="236AA5"/>
              </a:solidFill>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09" name="Picture 1"/>
          <p:cNvPicPr>
            <a:picLocks noChangeAspect="1" noChangeArrowheads="1"/>
          </p:cNvPicPr>
          <p:nvPr/>
        </p:nvPicPr>
        <p:blipFill>
          <a:blip r:embed="rId3" cstate="print"/>
          <a:srcRect/>
          <a:stretch>
            <a:fillRect/>
          </a:stretch>
        </p:blipFill>
        <p:spPr bwMode="auto">
          <a:xfrm>
            <a:off x="184150" y="3657600"/>
            <a:ext cx="4692650" cy="2209548"/>
          </a:xfrm>
          <a:prstGeom prst="rect">
            <a:avLst/>
          </a:prstGeom>
          <a:ln>
            <a:headEnd/>
            <a:tailEnd/>
          </a:ln>
        </p:spPr>
        <p:style>
          <a:lnRef idx="3">
            <a:schemeClr val="lt1"/>
          </a:lnRef>
          <a:fillRef idx="1">
            <a:schemeClr val="dk1"/>
          </a:fillRef>
          <a:effectRef idx="1">
            <a:schemeClr val="dk1"/>
          </a:effectRef>
          <a:fontRef idx="minor">
            <a:schemeClr val="lt1"/>
          </a:fontRef>
        </p:style>
      </p:pic>
      <p:pic>
        <p:nvPicPr>
          <p:cNvPr id="68610" name="Picture 2"/>
          <p:cNvPicPr>
            <a:picLocks noChangeAspect="1" noChangeArrowheads="1"/>
          </p:cNvPicPr>
          <p:nvPr/>
        </p:nvPicPr>
        <p:blipFill>
          <a:blip r:embed="rId4" cstate="print"/>
          <a:srcRect/>
          <a:stretch>
            <a:fillRect/>
          </a:stretch>
        </p:blipFill>
        <p:spPr bwMode="auto">
          <a:xfrm>
            <a:off x="4114800" y="1145575"/>
            <a:ext cx="4800600" cy="2969225"/>
          </a:xfrm>
          <a:prstGeom prst="rect">
            <a:avLst/>
          </a:prstGeom>
          <a:ln>
            <a:headEnd/>
            <a:tailEnd/>
          </a:ln>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12919359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But Not Much Else Has Changed</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27232"/>
            <a:ext cx="8026960" cy="569387"/>
          </a:xfrm>
          <a:prstGeom prst="rect">
            <a:avLst/>
          </a:prstGeom>
          <a:noFill/>
        </p:spPr>
        <p:txBody>
          <a:bodyPr wrap="square" rtlCol="0">
            <a:spAutoFit/>
          </a:bodyPr>
          <a:lstStyle/>
          <a:p>
            <a:r>
              <a:rPr lang="en-US" sz="1500" dirty="0" smtClean="0">
                <a:solidFill>
                  <a:srgbClr val="236AA5"/>
                </a:solidFill>
              </a:rPr>
              <a:t>In early 2009, I wrote a post about the shift in importance of algorithmic factors at Google: </a:t>
            </a:r>
            <a:r>
              <a:rPr lang="en-US" sz="1600" dirty="0" smtClean="0">
                <a:hlinkClick r:id="rId2"/>
              </a:rPr>
              <a:t>http://www.seomoz.org/blog/how-googles-rankings-algorithm-has-changed-over-time-</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6" name="Picture 2" descr="Google Rankings Over Time"/>
          <p:cNvPicPr>
            <a:picLocks noChangeAspect="1" noChangeArrowheads="1"/>
          </p:cNvPicPr>
          <p:nvPr/>
        </p:nvPicPr>
        <p:blipFill>
          <a:blip r:embed="rId4" cstate="print"/>
          <a:srcRect/>
          <a:stretch>
            <a:fillRect/>
          </a:stretch>
        </p:blipFill>
        <p:spPr bwMode="auto">
          <a:xfrm>
            <a:off x="1638300" y="1143000"/>
            <a:ext cx="5867400" cy="4766649"/>
          </a:xfrm>
          <a:prstGeom prst="rect">
            <a:avLst/>
          </a:prstGeom>
          <a:noFill/>
        </p:spPr>
      </p:pic>
    </p:spTree>
    <p:extLst>
      <p:ext uri="{BB962C8B-B14F-4D97-AF65-F5344CB8AC3E}">
        <p14:creationId xmlns:p14="http://schemas.microsoft.com/office/powerpoint/2010/main" val="22115276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09" y="0"/>
            <a:ext cx="99356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0" y="724297"/>
            <a:ext cx="9144000" cy="118070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6000" b="1" dirty="0" smtClean="0">
                <a:solidFill>
                  <a:srgbClr val="236AA5"/>
                </a:solidFill>
                <a:latin typeface="+mj-lt"/>
                <a:ea typeface="Tahoma" pitchFamily="34" charset="0"/>
                <a:cs typeface="Times New Roman" pitchFamily="18" charset="0"/>
              </a:rPr>
              <a:t>Jump Ahead… to 2011</a:t>
            </a:r>
            <a:endParaRPr kumimoji="0" lang="en-US" sz="60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spTree>
    <p:extLst>
      <p:ext uri="{BB962C8B-B14F-4D97-AF65-F5344CB8AC3E}">
        <p14:creationId xmlns:p14="http://schemas.microsoft.com/office/powerpoint/2010/main" val="26872725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It’s a Whole New World</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019800"/>
            <a:ext cx="8026960" cy="584775"/>
          </a:xfrm>
          <a:prstGeom prst="rect">
            <a:avLst/>
          </a:prstGeom>
          <a:noFill/>
        </p:spPr>
        <p:txBody>
          <a:bodyPr wrap="square" rtlCol="0">
            <a:spAutoFit/>
          </a:bodyPr>
          <a:lstStyle/>
          <a:p>
            <a:r>
              <a:rPr lang="en-US" sz="1500" dirty="0" smtClean="0">
                <a:solidFill>
                  <a:srgbClr val="236AA5"/>
                </a:solidFill>
              </a:rPr>
              <a:t>Image via </a:t>
            </a:r>
            <a:r>
              <a:rPr lang="en-US" sz="1600" dirty="0" smtClean="0">
                <a:solidFill>
                  <a:srgbClr val="236AA5"/>
                </a:solidFill>
                <a:hlinkClick r:id="rId3"/>
              </a:rPr>
              <a:t>http://gizmodo.com/5478787/the-most-accurate-highest-resolution-earth-view-to-date</a:t>
            </a:r>
            <a:r>
              <a:rPr lang="en-US" sz="1600" dirty="0" smtClean="0">
                <a:solidFill>
                  <a:srgbClr val="236AA5"/>
                </a:solidFill>
              </a:rPr>
              <a:t> (which is pretty cool, BTW)</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37" name="Picture 1"/>
          <p:cNvPicPr>
            <a:picLocks noChangeAspect="1" noChangeArrowheads="1"/>
          </p:cNvPicPr>
          <p:nvPr/>
        </p:nvPicPr>
        <p:blipFill>
          <a:blip r:embed="rId5" cstate="print"/>
          <a:srcRect/>
          <a:stretch>
            <a:fillRect/>
          </a:stretch>
        </p:blipFill>
        <p:spPr bwMode="auto">
          <a:xfrm>
            <a:off x="-667" y="1219200"/>
            <a:ext cx="9145334" cy="4648200"/>
          </a:xfrm>
          <a:prstGeom prst="rect">
            <a:avLst/>
          </a:prstGeom>
          <a:noFill/>
          <a:ln w="9525">
            <a:noFill/>
            <a:miter lim="800000"/>
            <a:headEnd/>
            <a:tailEnd/>
          </a:ln>
        </p:spPr>
      </p:pic>
    </p:spTree>
    <p:extLst>
      <p:ext uri="{BB962C8B-B14F-4D97-AF65-F5344CB8AC3E}">
        <p14:creationId xmlns:p14="http://schemas.microsoft.com/office/powerpoint/2010/main" val="32377907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SERPs Rarely Look Like This Anymore</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It took me serious time to find a query this sparse</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3" name="Picture 1"/>
          <p:cNvPicPr>
            <a:picLocks noChangeAspect="1" noChangeArrowheads="1"/>
          </p:cNvPicPr>
          <p:nvPr/>
        </p:nvPicPr>
        <p:blipFill>
          <a:blip r:embed="rId4" cstate="print"/>
          <a:srcRect/>
          <a:stretch>
            <a:fillRect/>
          </a:stretch>
        </p:blipFill>
        <p:spPr bwMode="auto">
          <a:xfrm>
            <a:off x="1304925" y="1055306"/>
            <a:ext cx="6534150" cy="4964494"/>
          </a:xfrm>
          <a:prstGeom prst="rect">
            <a:avLst/>
          </a:prstGeom>
          <a:noFill/>
          <a:ln w="9525">
            <a:noFill/>
            <a:miter lim="800000"/>
            <a:headEnd/>
            <a:tailEnd/>
          </a:ln>
        </p:spPr>
      </p:pic>
    </p:spTree>
    <p:extLst>
      <p:ext uri="{BB962C8B-B14F-4D97-AF65-F5344CB8AC3E}">
        <p14:creationId xmlns:p14="http://schemas.microsoft.com/office/powerpoint/2010/main" val="19276455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They Look Like This:</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34926"/>
            <a:ext cx="8026960" cy="553998"/>
          </a:xfrm>
          <a:prstGeom prst="rect">
            <a:avLst/>
          </a:prstGeom>
          <a:noFill/>
        </p:spPr>
        <p:txBody>
          <a:bodyPr wrap="square" rtlCol="0">
            <a:spAutoFit/>
          </a:bodyPr>
          <a:lstStyle/>
          <a:p>
            <a:r>
              <a:rPr lang="en-US" sz="1500" dirty="0" smtClean="0">
                <a:solidFill>
                  <a:srgbClr val="236AA5"/>
                </a:solidFill>
              </a:rPr>
              <a:t>Google’s instant answers are getting more detailed and sophisticated, as illustrated by </a:t>
            </a:r>
            <a:r>
              <a:rPr lang="en-US" sz="1500" dirty="0" smtClean="0">
                <a:solidFill>
                  <a:srgbClr val="236AA5"/>
                </a:solidFill>
                <a:hlinkClick r:id="rId3"/>
              </a:rPr>
              <a:t>http://www.google.com/search?q=nfl+schedule+2011</a:t>
            </a:r>
            <a:r>
              <a:rPr lang="en-US" sz="1500" dirty="0" smtClean="0">
                <a:solidFill>
                  <a:srgbClr val="236AA5"/>
                </a:solidFill>
              </a:rPr>
              <a:t> </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89" name="Picture 1"/>
          <p:cNvPicPr>
            <a:picLocks noChangeAspect="1" noChangeArrowheads="1"/>
          </p:cNvPicPr>
          <p:nvPr/>
        </p:nvPicPr>
        <p:blipFill>
          <a:blip r:embed="rId5" cstate="print"/>
          <a:srcRect/>
          <a:stretch>
            <a:fillRect/>
          </a:stretch>
        </p:blipFill>
        <p:spPr bwMode="auto">
          <a:xfrm>
            <a:off x="1274368" y="990600"/>
            <a:ext cx="6595264" cy="5029200"/>
          </a:xfrm>
          <a:prstGeom prst="rect">
            <a:avLst/>
          </a:prstGeom>
          <a:noFill/>
          <a:ln w="9525">
            <a:noFill/>
            <a:miter lim="800000"/>
            <a:headEnd/>
            <a:tailEnd/>
          </a:ln>
        </p:spPr>
      </p:pic>
    </p:spTree>
    <p:extLst>
      <p:ext uri="{BB962C8B-B14F-4D97-AF65-F5344CB8AC3E}">
        <p14:creationId xmlns:p14="http://schemas.microsoft.com/office/powerpoint/2010/main" val="3520332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And</a:t>
            </a:r>
            <a:r>
              <a:rPr lang="en-US" sz="4200" b="1" dirty="0" smtClean="0">
                <a:solidFill>
                  <a:srgbClr val="236AA5"/>
                </a:solidFill>
                <a:latin typeface="+mj-lt"/>
                <a:ea typeface="Tahoma" pitchFamily="34" charset="0"/>
                <a:cs typeface="Times New Roman" pitchFamily="18" charset="0"/>
              </a:rPr>
              <a:t> </a:t>
            </a:r>
            <a:r>
              <a:rPr lang="en-US" sz="4200" b="1" dirty="0" smtClean="0">
                <a:solidFill>
                  <a:srgbClr val="236AA5"/>
                </a:solidFill>
                <a:latin typeface="+mj-lt"/>
                <a:ea typeface="Tahoma" pitchFamily="34" charset="0"/>
                <a:cs typeface="Times New Roman" pitchFamily="18" charset="0"/>
              </a:rPr>
              <a:t>This:</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News results, shopping results and video snippets + the new, shrunken </a:t>
            </a:r>
            <a:r>
              <a:rPr lang="en-US" sz="1500" dirty="0" err="1" smtClean="0">
                <a:solidFill>
                  <a:srgbClr val="236AA5"/>
                </a:solidFill>
              </a:rPr>
              <a:t>sitelinks</a:t>
            </a:r>
            <a:r>
              <a:rPr lang="en-US" sz="1500" dirty="0" smtClean="0">
                <a:solidFill>
                  <a:srgbClr val="236AA5"/>
                </a:solidFill>
              </a:rPr>
              <a:t> for the top result</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7" name="Picture 3"/>
          <p:cNvPicPr>
            <a:picLocks noChangeAspect="1" noChangeArrowheads="1"/>
          </p:cNvPicPr>
          <p:nvPr/>
        </p:nvPicPr>
        <p:blipFill>
          <a:blip r:embed="rId4" cstate="print"/>
          <a:srcRect/>
          <a:stretch>
            <a:fillRect/>
          </a:stretch>
        </p:blipFill>
        <p:spPr bwMode="auto">
          <a:xfrm>
            <a:off x="2095500" y="990600"/>
            <a:ext cx="4953000" cy="5012176"/>
          </a:xfrm>
          <a:prstGeom prst="rect">
            <a:avLst/>
          </a:prstGeom>
          <a:noFill/>
          <a:ln w="9525">
            <a:noFill/>
            <a:miter lim="800000"/>
            <a:headEnd/>
            <a:tailEnd/>
          </a:ln>
        </p:spPr>
      </p:pic>
    </p:spTree>
    <p:extLst>
      <p:ext uri="{BB962C8B-B14F-4D97-AF65-F5344CB8AC3E}">
        <p14:creationId xmlns:p14="http://schemas.microsoft.com/office/powerpoint/2010/main" val="27002877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4229497"/>
            <a:ext cx="9144000" cy="118070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400" b="1" dirty="0" smtClean="0">
                <a:solidFill>
                  <a:schemeClr val="bg1"/>
                </a:solidFill>
                <a:latin typeface="+mj-lt"/>
                <a:ea typeface="Tahoma" pitchFamily="34" charset="0"/>
                <a:cs typeface="Times New Roman" pitchFamily="18" charset="0"/>
              </a:rPr>
              <a:t>The King is Dead! Long live the king!</a:t>
            </a:r>
            <a:endParaRPr kumimoji="0" lang="en-US" sz="4400" i="0" u="none" strike="noStrike" kern="1200" cap="none" spc="0" normalizeH="0" baseline="0" noProof="0" dirty="0">
              <a:ln>
                <a:noFill/>
              </a:ln>
              <a:solidFill>
                <a:schemeClr val="bg1"/>
              </a:solidFill>
              <a:effectLst/>
              <a:uLnTx/>
              <a:uFillTx/>
              <a:latin typeface="+mj-lt"/>
              <a:ea typeface="Tahoma" pitchFamily="34" charset="0"/>
              <a:cs typeface="Times New Roman" pitchFamily="18" charset="0"/>
            </a:endParaRPr>
          </a:p>
        </p:txBody>
      </p:sp>
      <p:pic>
        <p:nvPicPr>
          <p:cNvPr id="2" name="Picture 1" descr="Screen shot 2011-10-11 at 6.36.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 y="-599575"/>
            <a:ext cx="9140124" cy="7533775"/>
          </a:xfrm>
          <a:prstGeom prst="rect">
            <a:avLst/>
          </a:prstGeom>
        </p:spPr>
      </p:pic>
    </p:spTree>
    <p:extLst>
      <p:ext uri="{BB962C8B-B14F-4D97-AF65-F5344CB8AC3E}">
        <p14:creationId xmlns:p14="http://schemas.microsoft.com/office/powerpoint/2010/main" val="26872725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And</a:t>
            </a:r>
            <a:r>
              <a:rPr lang="en-US" sz="4200" b="1" dirty="0" smtClean="0">
                <a:solidFill>
                  <a:srgbClr val="236AA5"/>
                </a:solidFill>
                <a:latin typeface="+mj-lt"/>
                <a:ea typeface="Tahoma" pitchFamily="34" charset="0"/>
                <a:cs typeface="Times New Roman" pitchFamily="18" charset="0"/>
              </a:rPr>
              <a:t> </a:t>
            </a:r>
            <a:r>
              <a:rPr lang="en-US" sz="4200" b="1" dirty="0" smtClean="0">
                <a:solidFill>
                  <a:srgbClr val="236AA5"/>
                </a:solidFill>
                <a:latin typeface="+mj-lt"/>
                <a:ea typeface="Tahoma" pitchFamily="34" charset="0"/>
                <a:cs typeface="Times New Roman" pitchFamily="18" charset="0"/>
              </a:rPr>
              <a:t>This:</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Awesome!</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7220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1" name="Picture 1"/>
          <p:cNvPicPr>
            <a:picLocks noChangeAspect="1" noChangeArrowheads="1"/>
          </p:cNvPicPr>
          <p:nvPr/>
        </p:nvPicPr>
        <p:blipFill>
          <a:blip r:embed="rId4" cstate="print"/>
          <a:srcRect/>
          <a:stretch>
            <a:fillRect/>
          </a:stretch>
        </p:blipFill>
        <p:spPr bwMode="auto">
          <a:xfrm>
            <a:off x="66675" y="1066800"/>
            <a:ext cx="9010650" cy="4876800"/>
          </a:xfrm>
          <a:prstGeom prst="rect">
            <a:avLst/>
          </a:prstGeom>
          <a:noFill/>
          <a:ln w="9525">
            <a:noFill/>
            <a:miter lim="800000"/>
            <a:headEnd/>
            <a:tailEnd/>
          </a:ln>
        </p:spPr>
      </p:pic>
    </p:spTree>
    <p:extLst>
      <p:ext uri="{BB962C8B-B14F-4D97-AF65-F5344CB8AC3E}">
        <p14:creationId xmlns:p14="http://schemas.microsoft.com/office/powerpoint/2010/main" val="34790405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And</a:t>
            </a:r>
            <a:r>
              <a:rPr lang="en-US" sz="4200" b="1" dirty="0" smtClean="0">
                <a:solidFill>
                  <a:srgbClr val="236AA5"/>
                </a:solidFill>
                <a:latin typeface="+mj-lt"/>
                <a:ea typeface="Tahoma" pitchFamily="34" charset="0"/>
                <a:cs typeface="Times New Roman" pitchFamily="18" charset="0"/>
              </a:rPr>
              <a:t> </a:t>
            </a:r>
            <a:r>
              <a:rPr lang="en-US" sz="4200" b="1" dirty="0" smtClean="0">
                <a:solidFill>
                  <a:srgbClr val="236AA5"/>
                </a:solidFill>
                <a:latin typeface="+mj-lt"/>
                <a:ea typeface="Tahoma" pitchFamily="34" charset="0"/>
                <a:cs typeface="Times New Roman" pitchFamily="18" charset="0"/>
              </a:rPr>
              <a:t>This:</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Personalization and social sharing dominate the page because I’m logged in.</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4" cstate="print"/>
          <a:srcRect/>
          <a:stretch>
            <a:fillRect/>
          </a:stretch>
        </p:blipFill>
        <p:spPr bwMode="auto">
          <a:xfrm>
            <a:off x="66675" y="1104900"/>
            <a:ext cx="9010650" cy="4648200"/>
          </a:xfrm>
          <a:prstGeom prst="rect">
            <a:avLst/>
          </a:prstGeom>
          <a:noFill/>
          <a:ln w="9525">
            <a:noFill/>
            <a:miter lim="800000"/>
            <a:headEnd/>
            <a:tailEnd/>
          </a:ln>
        </p:spPr>
      </p:pic>
    </p:spTree>
    <p:extLst>
      <p:ext uri="{BB962C8B-B14F-4D97-AF65-F5344CB8AC3E}">
        <p14:creationId xmlns:p14="http://schemas.microsoft.com/office/powerpoint/2010/main" val="34790405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Rich </a:t>
            </a:r>
            <a:r>
              <a:rPr lang="en-US" sz="4200" b="1" dirty="0" smtClean="0">
                <a:solidFill>
                  <a:srgbClr val="236AA5"/>
                </a:solidFill>
                <a:latin typeface="+mj-lt"/>
                <a:ea typeface="Tahoma" pitchFamily="34" charset="0"/>
                <a:cs typeface="Times New Roman" pitchFamily="18" charset="0"/>
              </a:rPr>
              <a:t>Snippets &amp; Schema.org</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197025"/>
            <a:ext cx="8026960" cy="584775"/>
          </a:xfrm>
          <a:prstGeom prst="rect">
            <a:avLst/>
          </a:prstGeom>
          <a:noFill/>
        </p:spPr>
        <p:txBody>
          <a:bodyPr wrap="square" rtlCol="0">
            <a:spAutoFit/>
          </a:bodyPr>
          <a:lstStyle/>
          <a:p>
            <a:r>
              <a:rPr lang="en-US" sz="1500" dirty="0" smtClean="0">
                <a:solidFill>
                  <a:srgbClr val="236AA5"/>
                </a:solidFill>
              </a:rPr>
              <a:t>There’s a good post by Rich Baxter on Schema here: </a:t>
            </a:r>
            <a:r>
              <a:rPr lang="en-US" sz="1600" dirty="0" smtClean="0">
                <a:hlinkClick r:id="rId3"/>
              </a:rPr>
              <a:t>http://www.seomoz.org/blog/schemaorg-a-new-approach-to-structured-data-for-seo</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7" name="Picture 1"/>
          <p:cNvPicPr>
            <a:picLocks noChangeAspect="1" noChangeArrowheads="1"/>
          </p:cNvPicPr>
          <p:nvPr/>
        </p:nvPicPr>
        <p:blipFill>
          <a:blip r:embed="rId5" cstate="print"/>
          <a:srcRect/>
          <a:stretch>
            <a:fillRect/>
          </a:stretch>
        </p:blipFill>
        <p:spPr bwMode="auto">
          <a:xfrm>
            <a:off x="1410097" y="1121450"/>
            <a:ext cx="6323806" cy="1164549"/>
          </a:xfrm>
          <a:prstGeom prst="rect">
            <a:avLst/>
          </a:prstGeom>
          <a:ln>
            <a:headEnd/>
            <a:tailEnd/>
          </a:ln>
        </p:spPr>
        <p:style>
          <a:lnRef idx="3">
            <a:schemeClr val="lt1"/>
          </a:lnRef>
          <a:fillRef idx="1">
            <a:schemeClr val="dk1"/>
          </a:fillRef>
          <a:effectRef idx="1">
            <a:schemeClr val="dk1"/>
          </a:effectRef>
          <a:fontRef idx="minor">
            <a:schemeClr val="lt1"/>
          </a:fontRef>
        </p:style>
      </p:pic>
      <p:pic>
        <p:nvPicPr>
          <p:cNvPr id="60418" name="Picture 2"/>
          <p:cNvPicPr>
            <a:picLocks noChangeAspect="1" noChangeArrowheads="1"/>
          </p:cNvPicPr>
          <p:nvPr/>
        </p:nvPicPr>
        <p:blipFill>
          <a:blip r:embed="rId6" cstate="print"/>
          <a:srcRect/>
          <a:stretch>
            <a:fillRect/>
          </a:stretch>
        </p:blipFill>
        <p:spPr bwMode="auto">
          <a:xfrm>
            <a:off x="1381125" y="2496870"/>
            <a:ext cx="6381750" cy="1313130"/>
          </a:xfrm>
          <a:prstGeom prst="rect">
            <a:avLst/>
          </a:prstGeom>
          <a:ln>
            <a:headEnd/>
            <a:tailEnd/>
          </a:ln>
        </p:spPr>
        <p:style>
          <a:lnRef idx="3">
            <a:schemeClr val="lt1"/>
          </a:lnRef>
          <a:fillRef idx="1">
            <a:schemeClr val="dk1"/>
          </a:fillRef>
          <a:effectRef idx="1">
            <a:schemeClr val="dk1"/>
          </a:effectRef>
          <a:fontRef idx="minor">
            <a:schemeClr val="lt1"/>
          </a:fontRef>
        </p:style>
      </p:pic>
      <p:pic>
        <p:nvPicPr>
          <p:cNvPr id="60419" name="Picture 3"/>
          <p:cNvPicPr>
            <a:picLocks noChangeAspect="1" noChangeArrowheads="1"/>
          </p:cNvPicPr>
          <p:nvPr/>
        </p:nvPicPr>
        <p:blipFill>
          <a:blip r:embed="rId7" cstate="print"/>
          <a:srcRect/>
          <a:stretch>
            <a:fillRect/>
          </a:stretch>
        </p:blipFill>
        <p:spPr bwMode="auto">
          <a:xfrm>
            <a:off x="1562100" y="3962400"/>
            <a:ext cx="6019800" cy="2030705"/>
          </a:xfrm>
          <a:prstGeom prst="rect">
            <a:avLst/>
          </a:prstGeom>
          <a:ln>
            <a:headEnd/>
            <a:tailEnd/>
          </a:ln>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18077847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err="1" smtClean="0">
                <a:solidFill>
                  <a:srgbClr val="236AA5"/>
                </a:solidFill>
                <a:latin typeface="+mj-lt"/>
                <a:ea typeface="Tahoma" pitchFamily="34" charset="0"/>
                <a:cs typeface="Times New Roman" pitchFamily="18" charset="0"/>
              </a:rPr>
              <a:t>Rel</a:t>
            </a:r>
            <a:r>
              <a:rPr lang="en-US" sz="4200" b="1" dirty="0" smtClean="0">
                <a:solidFill>
                  <a:srgbClr val="236AA5"/>
                </a:solidFill>
                <a:latin typeface="+mj-lt"/>
                <a:ea typeface="Tahoma" pitchFamily="34" charset="0"/>
                <a:cs typeface="Times New Roman" pitchFamily="18" charset="0"/>
              </a:rPr>
              <a:t>=Author</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19538"/>
            <a:ext cx="8026960" cy="584775"/>
          </a:xfrm>
          <a:prstGeom prst="rect">
            <a:avLst/>
          </a:prstGeom>
          <a:noFill/>
        </p:spPr>
        <p:txBody>
          <a:bodyPr wrap="square" rtlCol="0">
            <a:spAutoFit/>
          </a:bodyPr>
          <a:lstStyle/>
          <a:p>
            <a:r>
              <a:rPr lang="en-US" sz="1500" dirty="0" smtClean="0">
                <a:solidFill>
                  <a:srgbClr val="236AA5"/>
                </a:solidFill>
              </a:rPr>
              <a:t>Good advice on how to get it set up here: </a:t>
            </a:r>
            <a:r>
              <a:rPr lang="en-US" sz="1600" dirty="0" smtClean="0">
                <a:hlinkClick r:id="rId3"/>
              </a:rPr>
              <a:t>http://www.blindfiveyearold.com/how-to-implement-rel-author</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3" name="Picture 1"/>
          <p:cNvPicPr>
            <a:picLocks noChangeAspect="1" noChangeArrowheads="1"/>
          </p:cNvPicPr>
          <p:nvPr/>
        </p:nvPicPr>
        <p:blipFill>
          <a:blip r:embed="rId5" cstate="print"/>
          <a:srcRect/>
          <a:stretch>
            <a:fillRect/>
          </a:stretch>
        </p:blipFill>
        <p:spPr bwMode="auto">
          <a:xfrm>
            <a:off x="1219200" y="1219200"/>
            <a:ext cx="6577013" cy="1308100"/>
          </a:xfrm>
          <a:prstGeom prst="rect">
            <a:avLst/>
          </a:prstGeom>
          <a:ln>
            <a:headEnd/>
            <a:tailEnd/>
          </a:ln>
        </p:spPr>
        <p:style>
          <a:lnRef idx="3">
            <a:schemeClr val="lt1"/>
          </a:lnRef>
          <a:fillRef idx="1">
            <a:schemeClr val="dk1"/>
          </a:fillRef>
          <a:effectRef idx="1">
            <a:schemeClr val="dk1"/>
          </a:effectRef>
          <a:fontRef idx="minor">
            <a:schemeClr val="lt1"/>
          </a:fontRef>
        </p:style>
      </p:pic>
      <p:pic>
        <p:nvPicPr>
          <p:cNvPr id="59395" name="Picture 3"/>
          <p:cNvPicPr>
            <a:picLocks noChangeAspect="1" noChangeArrowheads="1"/>
          </p:cNvPicPr>
          <p:nvPr/>
        </p:nvPicPr>
        <p:blipFill>
          <a:blip r:embed="rId6" cstate="print"/>
          <a:srcRect/>
          <a:stretch>
            <a:fillRect/>
          </a:stretch>
        </p:blipFill>
        <p:spPr bwMode="auto">
          <a:xfrm>
            <a:off x="1157287" y="2794000"/>
            <a:ext cx="6615113" cy="1320800"/>
          </a:xfrm>
          <a:prstGeom prst="rect">
            <a:avLst/>
          </a:prstGeom>
          <a:ln>
            <a:headEnd/>
            <a:tailEnd/>
          </a:ln>
        </p:spPr>
        <p:style>
          <a:lnRef idx="3">
            <a:schemeClr val="lt1"/>
          </a:lnRef>
          <a:fillRef idx="1">
            <a:schemeClr val="dk1"/>
          </a:fillRef>
          <a:effectRef idx="1">
            <a:schemeClr val="dk1"/>
          </a:effectRef>
          <a:fontRef idx="minor">
            <a:schemeClr val="lt1"/>
          </a:fontRef>
        </p:style>
      </p:pic>
      <p:pic>
        <p:nvPicPr>
          <p:cNvPr id="59396" name="Picture 4"/>
          <p:cNvPicPr>
            <a:picLocks noChangeAspect="1" noChangeArrowheads="1"/>
          </p:cNvPicPr>
          <p:nvPr/>
        </p:nvPicPr>
        <p:blipFill>
          <a:blip r:embed="rId7" cstate="print"/>
          <a:srcRect/>
          <a:stretch>
            <a:fillRect/>
          </a:stretch>
        </p:blipFill>
        <p:spPr bwMode="auto">
          <a:xfrm>
            <a:off x="1233487" y="4368800"/>
            <a:ext cx="6462713" cy="1346200"/>
          </a:xfrm>
          <a:prstGeom prst="rect">
            <a:avLst/>
          </a:prstGeom>
          <a:ln>
            <a:headEnd/>
            <a:tailEnd/>
          </a:ln>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26142951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Video Results</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27232"/>
            <a:ext cx="8026960" cy="569387"/>
          </a:xfrm>
          <a:prstGeom prst="rect">
            <a:avLst/>
          </a:prstGeom>
          <a:noFill/>
        </p:spPr>
        <p:txBody>
          <a:bodyPr wrap="square" rtlCol="0">
            <a:spAutoFit/>
          </a:bodyPr>
          <a:lstStyle/>
          <a:p>
            <a:r>
              <a:rPr lang="en-US" sz="1500" dirty="0" smtClean="0">
                <a:solidFill>
                  <a:srgbClr val="236AA5"/>
                </a:solidFill>
              </a:rPr>
              <a:t>Google on how to create video XML sitemaps and appear in these results: </a:t>
            </a:r>
            <a:r>
              <a:rPr lang="en-US" sz="1600" dirty="0" smtClean="0">
                <a:hlinkClick r:id="rId3"/>
              </a:rPr>
              <a:t>http://www.google.com/support/webmasters/bin/answer.py?answer=80472</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69" name="Picture 1"/>
          <p:cNvPicPr>
            <a:picLocks noChangeAspect="1" noChangeArrowheads="1"/>
          </p:cNvPicPr>
          <p:nvPr/>
        </p:nvPicPr>
        <p:blipFill>
          <a:blip r:embed="rId5" cstate="print"/>
          <a:srcRect/>
          <a:stretch>
            <a:fillRect/>
          </a:stretch>
        </p:blipFill>
        <p:spPr bwMode="auto">
          <a:xfrm>
            <a:off x="1239044" y="1143000"/>
            <a:ext cx="6665913" cy="2755900"/>
          </a:xfrm>
          <a:prstGeom prst="rect">
            <a:avLst/>
          </a:prstGeom>
          <a:ln>
            <a:headEnd/>
            <a:tailEnd/>
          </a:ln>
        </p:spPr>
        <p:style>
          <a:lnRef idx="3">
            <a:schemeClr val="lt1"/>
          </a:lnRef>
          <a:fillRef idx="1">
            <a:schemeClr val="dk1"/>
          </a:fillRef>
          <a:effectRef idx="1">
            <a:schemeClr val="dk1"/>
          </a:effectRef>
          <a:fontRef idx="minor">
            <a:schemeClr val="lt1"/>
          </a:fontRef>
        </p:style>
      </p:pic>
      <p:pic>
        <p:nvPicPr>
          <p:cNvPr id="58370" name="Picture 2"/>
          <p:cNvPicPr>
            <a:picLocks noChangeAspect="1" noChangeArrowheads="1"/>
          </p:cNvPicPr>
          <p:nvPr/>
        </p:nvPicPr>
        <p:blipFill>
          <a:blip r:embed="rId6" cstate="print"/>
          <a:srcRect/>
          <a:stretch>
            <a:fillRect/>
          </a:stretch>
        </p:blipFill>
        <p:spPr bwMode="auto">
          <a:xfrm>
            <a:off x="1447800" y="4267200"/>
            <a:ext cx="6248400" cy="1460500"/>
          </a:xfrm>
          <a:prstGeom prst="rect">
            <a:avLst/>
          </a:prstGeom>
          <a:ln>
            <a:headEnd/>
            <a:tailEnd/>
          </a:ln>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37610213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And Social Annotations</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Not only are the results annotated with the share / social data; they also outrank the top result</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5" name="Picture 1"/>
          <p:cNvPicPr>
            <a:picLocks noChangeAspect="1" noChangeArrowheads="1"/>
          </p:cNvPicPr>
          <p:nvPr/>
        </p:nvPicPr>
        <p:blipFill>
          <a:blip r:embed="rId4" cstate="print"/>
          <a:srcRect/>
          <a:stretch>
            <a:fillRect/>
          </a:stretch>
        </p:blipFill>
        <p:spPr bwMode="auto">
          <a:xfrm>
            <a:off x="752475" y="1066800"/>
            <a:ext cx="7639050" cy="4867074"/>
          </a:xfrm>
          <a:prstGeom prst="rect">
            <a:avLst/>
          </a:prstGeom>
          <a:noFill/>
          <a:ln w="9525">
            <a:noFill/>
            <a:miter lim="800000"/>
            <a:headEnd/>
            <a:tailEnd/>
          </a:ln>
        </p:spPr>
      </p:pic>
    </p:spTree>
    <p:extLst>
      <p:ext uri="{BB962C8B-B14F-4D97-AF65-F5344CB8AC3E}">
        <p14:creationId xmlns:p14="http://schemas.microsoft.com/office/powerpoint/2010/main" val="14020405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SERPs Are Almost Always Personalized</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0343"/>
            <a:ext cx="8026960" cy="323165"/>
          </a:xfrm>
          <a:prstGeom prst="rect">
            <a:avLst/>
          </a:prstGeom>
          <a:noFill/>
        </p:spPr>
        <p:txBody>
          <a:bodyPr wrap="square" rtlCol="0">
            <a:spAutoFit/>
          </a:bodyPr>
          <a:lstStyle/>
          <a:p>
            <a:r>
              <a:rPr lang="en-US" sz="1500" dirty="0" smtClean="0">
                <a:solidFill>
                  <a:srgbClr val="236AA5"/>
                </a:solidFill>
              </a:rPr>
              <a:t>Search history, social networks, previous clicks and more impact personalization + rankings</a:t>
            </a:r>
            <a:endParaRPr lang="en-US" sz="1500" dirty="0">
              <a:solidFill>
                <a:srgbClr val="236AA5"/>
              </a:solidFill>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462088"/>
            <a:ext cx="8334375"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7330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And Geographically Biased, Too</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0343"/>
            <a:ext cx="8026960" cy="323165"/>
          </a:xfrm>
          <a:prstGeom prst="rect">
            <a:avLst/>
          </a:prstGeom>
          <a:noFill/>
        </p:spPr>
        <p:txBody>
          <a:bodyPr wrap="square" rtlCol="0">
            <a:spAutoFit/>
          </a:bodyPr>
          <a:lstStyle/>
          <a:p>
            <a:r>
              <a:rPr lang="en-US" sz="1500" dirty="0" smtClean="0">
                <a:solidFill>
                  <a:srgbClr val="236AA5"/>
                </a:solidFill>
              </a:rPr>
              <a:t>Geography impacts both search result ordering and search suggestions/instant</a:t>
            </a:r>
            <a:endParaRPr lang="en-US" sz="1500" dirty="0">
              <a:solidFill>
                <a:srgbClr val="236AA5"/>
              </a:solidFill>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p:cNvPicPr>
            <a:picLocks noChangeAspect="1" noChangeArrowheads="1"/>
          </p:cNvPicPr>
          <p:nvPr/>
        </p:nvPicPr>
        <p:blipFill>
          <a:blip r:embed="rId3" cstate="print"/>
          <a:srcRect/>
          <a:stretch>
            <a:fillRect/>
          </a:stretch>
        </p:blipFill>
        <p:spPr bwMode="auto">
          <a:xfrm>
            <a:off x="139317" y="1066800"/>
            <a:ext cx="6413883" cy="4114800"/>
          </a:xfrm>
          <a:prstGeom prst="rect">
            <a:avLst/>
          </a:prstGeom>
          <a:ln>
            <a:headEnd/>
            <a:tailEnd/>
          </a:ln>
        </p:spPr>
        <p:style>
          <a:lnRef idx="3">
            <a:schemeClr val="lt1"/>
          </a:lnRef>
          <a:fillRef idx="1">
            <a:schemeClr val="dk1"/>
          </a:fillRef>
          <a:effectRef idx="1">
            <a:schemeClr val="dk1"/>
          </a:effectRef>
          <a:fontRef idx="minor">
            <a:schemeClr val="lt1"/>
          </a:fontRef>
        </p:style>
      </p:pic>
      <p:pic>
        <p:nvPicPr>
          <p:cNvPr id="11" name="Picture 2"/>
          <p:cNvPicPr>
            <a:picLocks noChangeAspect="1" noChangeArrowheads="1"/>
          </p:cNvPicPr>
          <p:nvPr/>
        </p:nvPicPr>
        <p:blipFill>
          <a:blip r:embed="rId4" cstate="print"/>
          <a:srcRect/>
          <a:stretch>
            <a:fillRect/>
          </a:stretch>
        </p:blipFill>
        <p:spPr bwMode="auto">
          <a:xfrm>
            <a:off x="4343400" y="2895600"/>
            <a:ext cx="4651117" cy="3022600"/>
          </a:xfrm>
          <a:prstGeom prst="rect">
            <a:avLst/>
          </a:prstGeom>
          <a:ln>
            <a:headEnd/>
            <a:tailEnd/>
          </a:ln>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8089986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noProof="0" dirty="0" smtClean="0">
                <a:solidFill>
                  <a:srgbClr val="236AA5"/>
                </a:solidFill>
                <a:latin typeface="+mj-lt"/>
                <a:ea typeface="Tahoma" pitchFamily="34" charset="0"/>
                <a:cs typeface="Times New Roman" pitchFamily="18" charset="0"/>
              </a:rPr>
              <a:t>Search Barely Requires Typing</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34926"/>
            <a:ext cx="8026960" cy="553998"/>
          </a:xfrm>
          <a:prstGeom prst="rect">
            <a:avLst/>
          </a:prstGeom>
          <a:noFill/>
        </p:spPr>
        <p:txBody>
          <a:bodyPr wrap="square" rtlCol="0">
            <a:spAutoFit/>
          </a:bodyPr>
          <a:lstStyle/>
          <a:p>
            <a:r>
              <a:rPr lang="en-US" sz="1500" dirty="0" smtClean="0">
                <a:solidFill>
                  <a:srgbClr val="236AA5"/>
                </a:solidFill>
              </a:rPr>
              <a:t>BTW – I tried this same search from Portland vs. Yoder, and “Fox News” is not a top suggestion, but “Firefox “and “Fred Meyer” both are </a:t>
            </a:r>
            <a:r>
              <a:rPr lang="en-US" sz="1500" dirty="0" smtClean="0">
                <a:solidFill>
                  <a:srgbClr val="236AA5"/>
                </a:solidFill>
                <a:sym typeface="Wingdings" pitchFamily="2" charset="2"/>
              </a:rPr>
              <a:t></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3" name="Picture 1"/>
          <p:cNvPicPr>
            <a:picLocks noChangeAspect="1" noChangeArrowheads="1"/>
          </p:cNvPicPr>
          <p:nvPr/>
        </p:nvPicPr>
        <p:blipFill>
          <a:blip r:embed="rId4" cstate="print"/>
          <a:srcRect/>
          <a:stretch>
            <a:fillRect/>
          </a:stretch>
        </p:blipFill>
        <p:spPr bwMode="auto">
          <a:xfrm>
            <a:off x="852488" y="1400175"/>
            <a:ext cx="7439025" cy="4057650"/>
          </a:xfrm>
          <a:prstGeom prst="rect">
            <a:avLst/>
          </a:prstGeom>
          <a:noFill/>
          <a:ln w="9525">
            <a:noFill/>
            <a:miter lim="800000"/>
            <a:headEnd/>
            <a:tailEnd/>
          </a:ln>
        </p:spPr>
      </p:pic>
    </p:spTree>
    <p:extLst>
      <p:ext uri="{BB962C8B-B14F-4D97-AF65-F5344CB8AC3E}">
        <p14:creationId xmlns:p14="http://schemas.microsoft.com/office/powerpoint/2010/main" val="40298998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noProof="0" dirty="0" smtClean="0">
                <a:solidFill>
                  <a:srgbClr val="236AA5"/>
                </a:solidFill>
                <a:latin typeface="+mj-lt"/>
                <a:ea typeface="Tahoma" pitchFamily="34" charset="0"/>
                <a:cs typeface="Times New Roman" pitchFamily="18" charset="0"/>
              </a:rPr>
              <a:t>Misspellings are a Thing of the Past</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A few years back, there would be entire sessions at conferences on SEO for misspellings</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49" name="Picture 1"/>
          <p:cNvPicPr>
            <a:picLocks noChangeAspect="1" noChangeArrowheads="1"/>
          </p:cNvPicPr>
          <p:nvPr/>
        </p:nvPicPr>
        <p:blipFill>
          <a:blip r:embed="rId4" cstate="print"/>
          <a:srcRect/>
          <a:stretch>
            <a:fillRect/>
          </a:stretch>
        </p:blipFill>
        <p:spPr bwMode="auto">
          <a:xfrm>
            <a:off x="495300" y="1168400"/>
            <a:ext cx="8151813" cy="4699000"/>
          </a:xfrm>
          <a:prstGeom prst="rect">
            <a:avLst/>
          </a:prstGeom>
          <a:noFill/>
          <a:ln w="9525">
            <a:noFill/>
            <a:miter lim="800000"/>
            <a:headEnd/>
            <a:tailEnd/>
          </a:ln>
        </p:spPr>
      </p:pic>
    </p:spTree>
    <p:extLst>
      <p:ext uri="{BB962C8B-B14F-4D97-AF65-F5344CB8AC3E}">
        <p14:creationId xmlns:p14="http://schemas.microsoft.com/office/powerpoint/2010/main" val="6676709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65400" y="0"/>
            <a:ext cx="3998834" cy="6858000"/>
          </a:xfrm>
          <a:prstGeom prst="rect">
            <a:avLst/>
          </a:prstGeom>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828800" y="304800"/>
            <a:ext cx="5562600" cy="6324600"/>
          </a:xfrm>
          <a:prstGeom prst="ellipse">
            <a:avLst/>
          </a:prstGeom>
          <a:noFill/>
          <a:ln w="203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stCxn id="4" idx="7"/>
            <a:endCxn id="4" idx="3"/>
          </p:cNvCxnSpPr>
          <p:nvPr/>
        </p:nvCxnSpPr>
        <p:spPr>
          <a:xfrm flipH="1">
            <a:off x="2643424" y="1231016"/>
            <a:ext cx="3933352" cy="4472168"/>
          </a:xfrm>
          <a:prstGeom prst="line">
            <a:avLst/>
          </a:prstGeom>
          <a:ln w="203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4706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noProof="0" dirty="0" smtClean="0">
                <a:solidFill>
                  <a:srgbClr val="236AA5"/>
                </a:solidFill>
                <a:latin typeface="+mj-lt"/>
                <a:ea typeface="Tahoma" pitchFamily="34" charset="0"/>
                <a:cs typeface="Times New Roman" pitchFamily="18" charset="0"/>
              </a:rPr>
              <a:t>Instant Answers are Everywhere</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65704"/>
            <a:ext cx="8026960" cy="492443"/>
          </a:xfrm>
          <a:prstGeom prst="rect">
            <a:avLst/>
          </a:prstGeom>
          <a:noFill/>
        </p:spPr>
        <p:txBody>
          <a:bodyPr wrap="square" rtlCol="0">
            <a:spAutoFit/>
          </a:bodyPr>
          <a:lstStyle/>
          <a:p>
            <a:r>
              <a:rPr lang="en-US" sz="1300" dirty="0" smtClean="0">
                <a:solidFill>
                  <a:srgbClr val="236AA5"/>
                </a:solidFill>
              </a:rPr>
              <a:t>Google even offered instant answers as to the sexual orientation of celebrities: </a:t>
            </a:r>
            <a:r>
              <a:rPr lang="en-US" sz="1300" dirty="0" smtClean="0">
                <a:solidFill>
                  <a:srgbClr val="236AA5"/>
                </a:solidFill>
                <a:hlinkClick r:id="rId3"/>
              </a:rPr>
              <a:t>http://gawker.com/5844769/google-will-now-tell-you-which-celebrities-are-gay</a:t>
            </a:r>
            <a:r>
              <a:rPr lang="en-US" sz="1300" dirty="0" smtClean="0">
                <a:solidFill>
                  <a:srgbClr val="236AA5"/>
                </a:solidFill>
              </a:rPr>
              <a:t> (but the feature appears to have been removed)</a:t>
            </a:r>
            <a:endParaRPr lang="en-US" sz="13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5" name="Picture 1"/>
          <p:cNvPicPr>
            <a:picLocks noChangeAspect="1" noChangeArrowheads="1"/>
          </p:cNvPicPr>
          <p:nvPr/>
        </p:nvPicPr>
        <p:blipFill>
          <a:blip r:embed="rId5" cstate="print"/>
          <a:srcRect/>
          <a:stretch>
            <a:fillRect/>
          </a:stretch>
        </p:blipFill>
        <p:spPr bwMode="auto">
          <a:xfrm>
            <a:off x="1447800" y="1066800"/>
            <a:ext cx="6096000" cy="2143177"/>
          </a:xfrm>
          <a:prstGeom prst="rect">
            <a:avLst/>
          </a:prstGeom>
          <a:ln>
            <a:headEnd/>
            <a:tailEnd/>
          </a:ln>
        </p:spPr>
        <p:style>
          <a:lnRef idx="3">
            <a:schemeClr val="lt1"/>
          </a:lnRef>
          <a:fillRef idx="1">
            <a:schemeClr val="dk1"/>
          </a:fillRef>
          <a:effectRef idx="1">
            <a:schemeClr val="dk1"/>
          </a:effectRef>
          <a:fontRef idx="minor">
            <a:schemeClr val="lt1"/>
          </a:fontRef>
        </p:style>
      </p:pic>
      <p:pic>
        <p:nvPicPr>
          <p:cNvPr id="52226" name="Picture 2"/>
          <p:cNvPicPr>
            <a:picLocks noChangeAspect="1" noChangeArrowheads="1"/>
          </p:cNvPicPr>
          <p:nvPr/>
        </p:nvPicPr>
        <p:blipFill>
          <a:blip r:embed="rId6" cstate="print"/>
          <a:srcRect/>
          <a:stretch>
            <a:fillRect/>
          </a:stretch>
        </p:blipFill>
        <p:spPr bwMode="auto">
          <a:xfrm>
            <a:off x="838200" y="3540546"/>
            <a:ext cx="7467600" cy="2403054"/>
          </a:xfrm>
          <a:prstGeom prst="rect">
            <a:avLst/>
          </a:prstGeom>
          <a:ln>
            <a:headEnd/>
            <a:tailEnd/>
          </a:ln>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2461998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The </a:t>
            </a:r>
            <a:r>
              <a:rPr lang="en-US" sz="4200" b="1" dirty="0" smtClean="0">
                <a:solidFill>
                  <a:srgbClr val="236AA5"/>
                </a:solidFill>
                <a:latin typeface="+mj-lt"/>
                <a:ea typeface="Tahoma" pitchFamily="34" charset="0"/>
                <a:cs typeface="Times New Roman" pitchFamily="18" charset="0"/>
              </a:rPr>
              <a:t>Algorithm </a:t>
            </a:r>
            <a:r>
              <a:rPr lang="en-US" sz="4200" b="1" dirty="0" smtClean="0">
                <a:solidFill>
                  <a:srgbClr val="236AA5"/>
                </a:solidFill>
                <a:latin typeface="+mj-lt"/>
                <a:ea typeface="Tahoma" pitchFamily="34" charset="0"/>
                <a:cs typeface="Times New Roman" pitchFamily="18" charset="0"/>
              </a:rPr>
              <a:t>Has </a:t>
            </a:r>
            <a:r>
              <a:rPr lang="en-US" sz="4200" b="1" dirty="0" smtClean="0">
                <a:solidFill>
                  <a:srgbClr val="236AA5"/>
                </a:solidFill>
                <a:latin typeface="+mj-lt"/>
                <a:ea typeface="Tahoma" pitchFamily="34" charset="0"/>
                <a:cs typeface="Times New Roman" pitchFamily="18" charset="0"/>
              </a:rPr>
              <a:t>Changed</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42648"/>
            <a:ext cx="8026960" cy="338554"/>
          </a:xfrm>
          <a:prstGeom prst="rect">
            <a:avLst/>
          </a:prstGeom>
          <a:noFill/>
        </p:spPr>
        <p:txBody>
          <a:bodyPr wrap="square" rtlCol="0">
            <a:spAutoFit/>
          </a:bodyPr>
          <a:lstStyle/>
          <a:p>
            <a:r>
              <a:rPr lang="en-US" sz="1500" dirty="0" smtClean="0">
                <a:solidFill>
                  <a:srgbClr val="236AA5"/>
                </a:solidFill>
              </a:rPr>
              <a:t>Check out Dr. Pete’s Algorithm History guide: </a:t>
            </a:r>
            <a:r>
              <a:rPr lang="en-US" sz="1600" dirty="0" smtClean="0">
                <a:hlinkClick r:id="rId2"/>
              </a:rPr>
              <a:t>http://www.seomoz.org/google-algorithm-change</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1" name="Picture 1"/>
          <p:cNvPicPr>
            <a:picLocks noChangeAspect="1" noChangeArrowheads="1"/>
          </p:cNvPicPr>
          <p:nvPr/>
        </p:nvPicPr>
        <p:blipFill>
          <a:blip r:embed="rId4" cstate="print"/>
          <a:srcRect/>
          <a:stretch>
            <a:fillRect/>
          </a:stretch>
        </p:blipFill>
        <p:spPr bwMode="auto">
          <a:xfrm>
            <a:off x="880718" y="1143000"/>
            <a:ext cx="7382565" cy="4800600"/>
          </a:xfrm>
          <a:prstGeom prst="rect">
            <a:avLst/>
          </a:prstGeom>
          <a:noFill/>
          <a:ln w="9525">
            <a:noFill/>
            <a:miter lim="800000"/>
            <a:headEnd/>
            <a:tailEnd/>
          </a:ln>
        </p:spPr>
      </p:pic>
    </p:spTree>
    <p:extLst>
      <p:ext uri="{BB962C8B-B14F-4D97-AF65-F5344CB8AC3E}">
        <p14:creationId xmlns:p14="http://schemas.microsoft.com/office/powerpoint/2010/main" val="17669862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We Had Vince</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38554"/>
          </a:xfrm>
          <a:prstGeom prst="rect">
            <a:avLst/>
          </a:prstGeom>
          <a:noFill/>
        </p:spPr>
        <p:txBody>
          <a:bodyPr wrap="square" rtlCol="0">
            <a:spAutoFit/>
          </a:bodyPr>
          <a:lstStyle/>
          <a:p>
            <a:r>
              <a:rPr lang="en-US" sz="1500" dirty="0" smtClean="0">
                <a:solidFill>
                  <a:srgbClr val="236AA5"/>
                </a:solidFill>
              </a:rPr>
              <a:t>Aaron Wall did some excellent analysis on Vince here: </a:t>
            </a:r>
            <a:r>
              <a:rPr lang="en-US" sz="1600" dirty="0" smtClean="0">
                <a:hlinkClick r:id="rId3"/>
              </a:rPr>
              <a:t>http://www.seobook.com/google-branding</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8" name="Picture 2" descr="http://www.seobook.com/images/brands/auto-insurance.gif"/>
          <p:cNvPicPr>
            <a:picLocks noChangeAspect="1" noChangeArrowheads="1"/>
          </p:cNvPicPr>
          <p:nvPr/>
        </p:nvPicPr>
        <p:blipFill>
          <a:blip r:embed="rId5" cstate="print"/>
          <a:srcRect/>
          <a:stretch>
            <a:fillRect/>
          </a:stretch>
        </p:blipFill>
        <p:spPr bwMode="auto">
          <a:xfrm>
            <a:off x="152400" y="1581149"/>
            <a:ext cx="4355298" cy="3905251"/>
          </a:xfrm>
          <a:prstGeom prst="rect">
            <a:avLst/>
          </a:prstGeom>
          <a:noFill/>
        </p:spPr>
      </p:pic>
      <p:pic>
        <p:nvPicPr>
          <p:cNvPr id="50180" name="Picture 4" descr="http://www.seobook.com/images/brands/diets.gif"/>
          <p:cNvPicPr>
            <a:picLocks noChangeAspect="1" noChangeArrowheads="1"/>
          </p:cNvPicPr>
          <p:nvPr/>
        </p:nvPicPr>
        <p:blipFill>
          <a:blip r:embed="rId6" cstate="print"/>
          <a:srcRect/>
          <a:stretch>
            <a:fillRect/>
          </a:stretch>
        </p:blipFill>
        <p:spPr bwMode="auto">
          <a:xfrm>
            <a:off x="4724400" y="1600200"/>
            <a:ext cx="4326011" cy="3886200"/>
          </a:xfrm>
          <a:prstGeom prst="rect">
            <a:avLst/>
          </a:prstGeom>
          <a:noFill/>
        </p:spPr>
      </p:pic>
    </p:spTree>
    <p:extLst>
      <p:ext uri="{BB962C8B-B14F-4D97-AF65-F5344CB8AC3E}">
        <p14:creationId xmlns:p14="http://schemas.microsoft.com/office/powerpoint/2010/main" val="17460572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And May Day</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27232"/>
            <a:ext cx="8026960" cy="569387"/>
          </a:xfrm>
          <a:prstGeom prst="rect">
            <a:avLst/>
          </a:prstGeom>
          <a:noFill/>
        </p:spPr>
        <p:txBody>
          <a:bodyPr wrap="square" rtlCol="0">
            <a:spAutoFit/>
          </a:bodyPr>
          <a:lstStyle/>
          <a:p>
            <a:r>
              <a:rPr lang="en-US" sz="1500" dirty="0" smtClean="0">
                <a:solidFill>
                  <a:srgbClr val="236AA5"/>
                </a:solidFill>
              </a:rPr>
              <a:t>Barry Schwartz summarized the impact as described by Matt here: </a:t>
            </a:r>
            <a:r>
              <a:rPr lang="en-US" sz="1600" dirty="0" smtClean="0">
                <a:hlinkClick r:id="rId3"/>
              </a:rPr>
              <a:t>http://www.seroundtable.com/archives/022293.html</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3" name="Picture 1"/>
          <p:cNvPicPr>
            <a:picLocks noChangeAspect="1" noChangeArrowheads="1"/>
          </p:cNvPicPr>
          <p:nvPr/>
        </p:nvPicPr>
        <p:blipFill>
          <a:blip r:embed="rId5" cstate="print"/>
          <a:srcRect/>
          <a:stretch>
            <a:fillRect/>
          </a:stretch>
        </p:blipFill>
        <p:spPr bwMode="auto">
          <a:xfrm>
            <a:off x="1292225" y="1327646"/>
            <a:ext cx="6559550" cy="4387354"/>
          </a:xfrm>
          <a:prstGeom prst="rect">
            <a:avLst/>
          </a:prstGeom>
          <a:noFill/>
          <a:ln w="9525">
            <a:noFill/>
            <a:miter lim="800000"/>
            <a:headEnd/>
            <a:tailEnd/>
          </a:ln>
        </p:spPr>
      </p:pic>
    </p:spTree>
    <p:extLst>
      <p:ext uri="{BB962C8B-B14F-4D97-AF65-F5344CB8AC3E}">
        <p14:creationId xmlns:p14="http://schemas.microsoft.com/office/powerpoint/2010/main" val="17889954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And, of Course, Panda</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42648"/>
            <a:ext cx="8026960" cy="338554"/>
          </a:xfrm>
          <a:prstGeom prst="rect">
            <a:avLst/>
          </a:prstGeom>
          <a:noFill/>
        </p:spPr>
        <p:txBody>
          <a:bodyPr wrap="square" rtlCol="0">
            <a:spAutoFit/>
          </a:bodyPr>
          <a:lstStyle/>
          <a:p>
            <a:r>
              <a:rPr lang="en-US" sz="1500" dirty="0" smtClean="0">
                <a:solidFill>
                  <a:srgbClr val="236AA5"/>
                </a:solidFill>
              </a:rPr>
              <a:t>Some good analysis from Cyrus </a:t>
            </a:r>
            <a:r>
              <a:rPr lang="en-US" sz="1500" dirty="0" err="1" smtClean="0">
                <a:solidFill>
                  <a:srgbClr val="236AA5"/>
                </a:solidFill>
              </a:rPr>
              <a:t>Shephard</a:t>
            </a:r>
            <a:r>
              <a:rPr lang="en-US" sz="1500" dirty="0" smtClean="0">
                <a:solidFill>
                  <a:srgbClr val="236AA5"/>
                </a:solidFill>
              </a:rPr>
              <a:t> here: </a:t>
            </a:r>
            <a:r>
              <a:rPr lang="en-US" sz="1600" dirty="0" smtClean="0">
                <a:hlinkClick r:id="rId3"/>
              </a:rPr>
              <a:t>http://www.seomoz.org/blog/beat-google-panda</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descr="SEOmoz and panda"/>
          <p:cNvPicPr>
            <a:picLocks noChangeAspect="1" noChangeArrowheads="1"/>
          </p:cNvPicPr>
          <p:nvPr/>
        </p:nvPicPr>
        <p:blipFill>
          <a:blip r:embed="rId5" cstate="print"/>
          <a:srcRect/>
          <a:stretch>
            <a:fillRect/>
          </a:stretch>
        </p:blipFill>
        <p:spPr bwMode="auto">
          <a:xfrm>
            <a:off x="1495425" y="1295400"/>
            <a:ext cx="6048375" cy="1885950"/>
          </a:xfrm>
          <a:prstGeom prst="rect">
            <a:avLst/>
          </a:prstGeom>
          <a:noFill/>
        </p:spPr>
      </p:pic>
      <p:pic>
        <p:nvPicPr>
          <p:cNvPr id="48134" name="Picture 6" descr="Don't be like adwords"/>
          <p:cNvPicPr>
            <a:picLocks noChangeAspect="1" noChangeArrowheads="1"/>
          </p:cNvPicPr>
          <p:nvPr/>
        </p:nvPicPr>
        <p:blipFill>
          <a:blip r:embed="rId6" cstate="print"/>
          <a:srcRect/>
          <a:stretch>
            <a:fillRect/>
          </a:stretch>
        </p:blipFill>
        <p:spPr bwMode="auto">
          <a:xfrm>
            <a:off x="2128346" y="3505200"/>
            <a:ext cx="4887308" cy="2362200"/>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15910509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100" b="1" dirty="0" smtClean="0">
                <a:solidFill>
                  <a:srgbClr val="236AA5"/>
                </a:solidFill>
                <a:latin typeface="+mj-lt"/>
                <a:ea typeface="Tahoma" pitchFamily="34" charset="0"/>
                <a:cs typeface="Times New Roman" pitchFamily="18" charset="0"/>
              </a:rPr>
              <a:t>Brands Can Now Dominate Entire Pages</a:t>
            </a:r>
            <a:endParaRPr kumimoji="0" lang="en-US" sz="41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Nothing but Apple.com from top to bottom</a:t>
            </a:r>
            <a:endParaRPr lang="en-US" sz="1500" dirty="0">
              <a:solidFill>
                <a:srgbClr val="236AA5"/>
              </a:solidFill>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5" name="Picture 1"/>
          <p:cNvPicPr>
            <a:picLocks noChangeAspect="1" noChangeArrowheads="1"/>
          </p:cNvPicPr>
          <p:nvPr/>
        </p:nvPicPr>
        <p:blipFill>
          <a:blip r:embed="rId3" cstate="print"/>
          <a:srcRect/>
          <a:stretch>
            <a:fillRect/>
          </a:stretch>
        </p:blipFill>
        <p:spPr bwMode="auto">
          <a:xfrm>
            <a:off x="2362200" y="1066800"/>
            <a:ext cx="4419600" cy="4859276"/>
          </a:xfrm>
          <a:prstGeom prst="rect">
            <a:avLst/>
          </a:prstGeom>
          <a:noFill/>
          <a:ln w="9525">
            <a:noFill/>
            <a:miter lim="800000"/>
            <a:headEnd/>
            <a:tailEnd/>
          </a:ln>
        </p:spPr>
      </p:pic>
    </p:spTree>
    <p:extLst>
      <p:ext uri="{BB962C8B-B14F-4D97-AF65-F5344CB8AC3E}">
        <p14:creationId xmlns:p14="http://schemas.microsoft.com/office/powerpoint/2010/main" val="25419937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Some are Dominated by Google Itself</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38554"/>
          </a:xfrm>
          <a:prstGeom prst="rect">
            <a:avLst/>
          </a:prstGeom>
          <a:noFill/>
        </p:spPr>
        <p:txBody>
          <a:bodyPr wrap="square" rtlCol="0">
            <a:spAutoFit/>
          </a:bodyPr>
          <a:lstStyle/>
          <a:p>
            <a:r>
              <a:rPr lang="en-US" sz="1600" dirty="0" smtClean="0">
                <a:hlinkClick r:id="rId3"/>
              </a:rPr>
              <a:t>http://www.seobook.com/google-eats-their-organic-search-results</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2" name="Picture 2" descr="http://www.seobook.com/images/google-google-google-google-google-google.gif"/>
          <p:cNvPicPr>
            <a:picLocks noChangeAspect="1" noChangeArrowheads="1"/>
          </p:cNvPicPr>
          <p:nvPr/>
        </p:nvPicPr>
        <p:blipFill>
          <a:blip r:embed="rId5" cstate="print"/>
          <a:srcRect/>
          <a:stretch>
            <a:fillRect/>
          </a:stretch>
        </p:blipFill>
        <p:spPr bwMode="auto">
          <a:xfrm>
            <a:off x="2786634" y="990600"/>
            <a:ext cx="3570732" cy="5029200"/>
          </a:xfrm>
          <a:prstGeom prst="rect">
            <a:avLst/>
          </a:prstGeom>
          <a:noFill/>
        </p:spPr>
      </p:pic>
    </p:spTree>
    <p:extLst>
      <p:ext uri="{BB962C8B-B14F-4D97-AF65-F5344CB8AC3E}">
        <p14:creationId xmlns:p14="http://schemas.microsoft.com/office/powerpoint/2010/main" val="4213057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Social is on the Rise Like Never Before</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38554"/>
          </a:xfrm>
          <a:prstGeom prst="rect">
            <a:avLst/>
          </a:prstGeom>
          <a:noFill/>
        </p:spPr>
        <p:txBody>
          <a:bodyPr wrap="square" rtlCol="0">
            <a:spAutoFit/>
          </a:bodyPr>
          <a:lstStyle/>
          <a:p>
            <a:r>
              <a:rPr lang="en-US" sz="1600" dirty="0">
                <a:solidFill>
                  <a:srgbClr val="236AA5"/>
                </a:solidFill>
              </a:rPr>
              <a:t>Via </a:t>
            </a:r>
            <a:r>
              <a:rPr lang="en-US" sz="1600" dirty="0">
                <a:solidFill>
                  <a:srgbClr val="236AA5"/>
                </a:solidFill>
                <a:hlinkClick r:id="rId3"/>
              </a:rPr>
              <a:t>http://searchengineland.com/top-internet-activities-search-email-once-again-88964</a:t>
            </a:r>
            <a:endParaRPr lang="en-US" sz="16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9315" y="990600"/>
            <a:ext cx="5945370" cy="504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8492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Why Social Signals Trump Links</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38554"/>
          </a:xfrm>
          <a:prstGeom prst="rect">
            <a:avLst/>
          </a:prstGeom>
          <a:noFill/>
        </p:spPr>
        <p:txBody>
          <a:bodyPr wrap="square" rtlCol="0">
            <a:spAutoFit/>
          </a:bodyPr>
          <a:lstStyle/>
          <a:p>
            <a:r>
              <a:rPr lang="en-US" sz="1600" dirty="0">
                <a:solidFill>
                  <a:srgbClr val="236AA5"/>
                </a:solidFill>
              </a:rPr>
              <a:t>Via </a:t>
            </a:r>
            <a:r>
              <a:rPr lang="en-US" sz="1600" dirty="0">
                <a:solidFill>
                  <a:srgbClr val="236AA5"/>
                </a:solidFill>
              </a:rPr>
              <a:t>http://</a:t>
            </a:r>
            <a:r>
              <a:rPr lang="en-US" sz="1600" dirty="0" err="1">
                <a:solidFill>
                  <a:srgbClr val="236AA5"/>
                </a:solidFill>
              </a:rPr>
              <a:t>www.michael-jackson-photos.com</a:t>
            </a:r>
            <a:r>
              <a:rPr lang="en-US" sz="1600" dirty="0">
                <a:solidFill>
                  <a:srgbClr val="236AA5"/>
                </a:solidFill>
              </a:rPr>
              <a:t>/</a:t>
            </a:r>
            <a:endParaRPr lang="en-US" sz="16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2032000" y="1092200"/>
            <a:ext cx="5080000" cy="5080000"/>
          </a:xfrm>
          <a:prstGeom prst="rect">
            <a:avLst/>
          </a:prstGeom>
        </p:spPr>
      </p:pic>
    </p:spTree>
    <p:extLst>
      <p:ext uri="{BB962C8B-B14F-4D97-AF65-F5344CB8AC3E}">
        <p14:creationId xmlns:p14="http://schemas.microsoft.com/office/powerpoint/2010/main" val="8641759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Why Social Signals Trump Links</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0" y="0"/>
            <a:ext cx="9144000" cy="6858000"/>
          </a:xfrm>
          <a:prstGeom prst="rect">
            <a:avLst/>
          </a:prstGeom>
        </p:spPr>
      </p:pic>
      <p:pic>
        <p:nvPicPr>
          <p:cNvPr id="10" name="Picture 9"/>
          <p:cNvPicPr>
            <a:picLocks noChangeAspect="1"/>
          </p:cNvPicPr>
          <p:nvPr/>
        </p:nvPicPr>
        <p:blipFill>
          <a:blip r:embed="rId4"/>
          <a:stretch>
            <a:fillRect/>
          </a:stretch>
        </p:blipFill>
        <p:spPr>
          <a:xfrm>
            <a:off x="0" y="0"/>
            <a:ext cx="9144000" cy="6858000"/>
          </a:xfrm>
          <a:prstGeom prst="rect">
            <a:avLst/>
          </a:prstGeom>
        </p:spPr>
      </p:pic>
      <p:pic>
        <p:nvPicPr>
          <p:cNvPr id="11" name="Picture 10"/>
          <p:cNvPicPr>
            <a:picLocks noChangeAspect="1"/>
          </p:cNvPicPr>
          <p:nvPr/>
        </p:nvPicPr>
        <p:blipFill>
          <a:blip r:embed="rId4"/>
          <a:stretch>
            <a:fillRect/>
          </a:stretch>
        </p:blipFill>
        <p:spPr>
          <a:xfrm>
            <a:off x="0" y="0"/>
            <a:ext cx="9144000" cy="6858000"/>
          </a:xfrm>
          <a:prstGeom prst="rect">
            <a:avLst/>
          </a:prstGeom>
        </p:spPr>
      </p:pic>
      <p:pic>
        <p:nvPicPr>
          <p:cNvPr id="12" name="Picture 11"/>
          <p:cNvPicPr>
            <a:picLocks noChangeAspect="1"/>
          </p:cNvPicPr>
          <p:nvPr/>
        </p:nvPicPr>
        <p:blipFill>
          <a:blip r:embed="rId4"/>
          <a:stretch>
            <a:fillRect/>
          </a:stretch>
        </p:blipFill>
        <p:spPr>
          <a:xfrm>
            <a:off x="0" y="0"/>
            <a:ext cx="9144000" cy="6858000"/>
          </a:xfrm>
          <a:prstGeom prst="rect">
            <a:avLst/>
          </a:prstGeom>
        </p:spPr>
      </p:pic>
      <p:pic>
        <p:nvPicPr>
          <p:cNvPr id="13" name="Picture 12"/>
          <p:cNvPicPr>
            <a:picLocks noChangeAspect="1"/>
          </p:cNvPicPr>
          <p:nvPr/>
        </p:nvPicPr>
        <p:blipFill>
          <a:blip r:embed="rId5"/>
          <a:stretch>
            <a:fillRect/>
          </a:stretch>
        </p:blipFill>
        <p:spPr>
          <a:xfrm>
            <a:off x="0" y="-34925"/>
            <a:ext cx="9144000" cy="6915150"/>
          </a:xfrm>
          <a:prstGeom prst="rect">
            <a:avLst/>
          </a:prstGeom>
        </p:spPr>
      </p:pic>
      <p:pic>
        <p:nvPicPr>
          <p:cNvPr id="14" name="Picture 13"/>
          <p:cNvPicPr>
            <a:picLocks noChangeAspect="1"/>
          </p:cNvPicPr>
          <p:nvPr/>
        </p:nvPicPr>
        <p:blipFill>
          <a:blip r:embed="rId6"/>
          <a:stretch>
            <a:fillRect/>
          </a:stretch>
        </p:blipFill>
        <p:spPr>
          <a:xfrm>
            <a:off x="-381000" y="0"/>
            <a:ext cx="10312782" cy="6858000"/>
          </a:xfrm>
          <a:prstGeom prst="rect">
            <a:avLst/>
          </a:prstGeom>
        </p:spPr>
      </p:pic>
      <p:pic>
        <p:nvPicPr>
          <p:cNvPr id="16" name="Picture 15" descr="Screen shot 2011-10-13 at 2.35.3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077" y="32789"/>
            <a:ext cx="10016077" cy="6823179"/>
          </a:xfrm>
          <a:prstGeom prst="rect">
            <a:avLst/>
          </a:prstGeom>
        </p:spPr>
      </p:pic>
    </p:spTree>
    <p:extLst>
      <p:ext uri="{BB962C8B-B14F-4D97-AF65-F5344CB8AC3E}">
        <p14:creationId xmlns:p14="http://schemas.microsoft.com/office/powerpoint/2010/main" val="4105450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8366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2001: A Crazy Search Landscape</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17040" y="6248400"/>
            <a:ext cx="8026960" cy="569387"/>
          </a:xfrm>
          <a:prstGeom prst="rect">
            <a:avLst/>
          </a:prstGeom>
          <a:noFill/>
        </p:spPr>
        <p:txBody>
          <a:bodyPr wrap="square" rtlCol="0">
            <a:spAutoFit/>
          </a:bodyPr>
          <a:lstStyle/>
          <a:p>
            <a:r>
              <a:rPr lang="en-US" sz="1500" dirty="0" smtClean="0">
                <a:solidFill>
                  <a:srgbClr val="236AA5"/>
                </a:solidFill>
              </a:rPr>
              <a:t>Via Bruce Clay’s classic search engine relationship chart: </a:t>
            </a:r>
            <a:r>
              <a:rPr lang="en-US" sz="1600" dirty="0" smtClean="0">
                <a:hlinkClick r:id="rId3"/>
              </a:rPr>
              <a:t>http://www.bruceclay.com/serc_histogram/histogram.htm</a:t>
            </a:r>
            <a:endParaRPr lang="en-US" sz="1500" dirty="0">
              <a:solidFill>
                <a:srgbClr val="236AA5"/>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cstate="print"/>
          <a:srcRect/>
          <a:stretch>
            <a:fillRect/>
          </a:stretch>
        </p:blipFill>
        <p:spPr bwMode="auto">
          <a:xfrm>
            <a:off x="1574800" y="990600"/>
            <a:ext cx="5994400" cy="5080000"/>
          </a:xfrm>
          <a:prstGeom prst="rect">
            <a:avLst/>
          </a:prstGeom>
          <a:noFill/>
          <a:ln w="9525">
            <a:noFill/>
            <a:miter lim="800000"/>
            <a:headEnd/>
            <a:tailEnd/>
          </a:ln>
        </p:spPr>
      </p:pic>
    </p:spTree>
    <p:extLst>
      <p:ext uri="{BB962C8B-B14F-4D97-AF65-F5344CB8AC3E}">
        <p14:creationId xmlns:p14="http://schemas.microsoft.com/office/powerpoint/2010/main" val="2383803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000" b="1" noProof="0" dirty="0" smtClean="0">
                <a:solidFill>
                  <a:srgbClr val="236AA5"/>
                </a:solidFill>
                <a:latin typeface="+mj-lt"/>
                <a:ea typeface="Tahoma" pitchFamily="34" charset="0"/>
                <a:cs typeface="Times New Roman" pitchFamily="18" charset="0"/>
              </a:rPr>
              <a:t>Social </a:t>
            </a:r>
            <a:r>
              <a:rPr lang="en-US" sz="4000" b="1" noProof="0" dirty="0" smtClean="0">
                <a:solidFill>
                  <a:srgbClr val="236AA5"/>
                </a:solidFill>
                <a:latin typeface="+mj-lt"/>
                <a:ea typeface="Tahoma" pitchFamily="34" charset="0"/>
                <a:cs typeface="Times New Roman" pitchFamily="18" charset="0"/>
              </a:rPr>
              <a:t>Fragmentation Appears Certain</a:t>
            </a:r>
            <a:endParaRPr kumimoji="0" lang="en-US" sz="40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50315"/>
            <a:ext cx="8026960" cy="523220"/>
          </a:xfrm>
          <a:prstGeom prst="rect">
            <a:avLst/>
          </a:prstGeom>
          <a:noFill/>
        </p:spPr>
        <p:txBody>
          <a:bodyPr wrap="square" rtlCol="0">
            <a:spAutoFit/>
          </a:bodyPr>
          <a:lstStyle/>
          <a:p>
            <a:r>
              <a:rPr lang="en-US" sz="1400" dirty="0">
                <a:solidFill>
                  <a:srgbClr val="236AA5"/>
                </a:solidFill>
              </a:rPr>
              <a:t>This growth is a big reason why I’ve changed my tune on social media marketing and now strongly endorse it for almost every business: </a:t>
            </a:r>
            <a:r>
              <a:rPr lang="en-US" sz="1400" dirty="0">
                <a:hlinkClick r:id="rId3"/>
              </a:rPr>
              <a:t>http://www.seomoz.org/blog/everyone-should-hire-social-media-experts</a:t>
            </a:r>
            <a:endParaRPr lang="en-US" sz="14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http://www.johnhaydon.com/wp-content/uploads/2011/07/google_plus_logo.jpg"/>
          <p:cNvPicPr>
            <a:picLocks noChangeAspect="1" noChangeArrowheads="1"/>
          </p:cNvPicPr>
          <p:nvPr/>
        </p:nvPicPr>
        <p:blipFill>
          <a:blip r:embed="rId5" cstate="print"/>
          <a:srcRect/>
          <a:stretch>
            <a:fillRect/>
          </a:stretch>
        </p:blipFill>
        <p:spPr bwMode="auto">
          <a:xfrm>
            <a:off x="1219200" y="1189419"/>
            <a:ext cx="1572208" cy="1708922"/>
          </a:xfrm>
          <a:prstGeom prst="rect">
            <a:avLst/>
          </a:prstGeom>
          <a:noFill/>
        </p:spPr>
      </p:pic>
      <p:pic>
        <p:nvPicPr>
          <p:cNvPr id="11" name="Picture 10" descr="http://www.thechromesource.com/wp-content/uploads/2011/06/facebook-logo.png"/>
          <p:cNvPicPr>
            <a:picLocks noChangeAspect="1" noChangeArrowheads="1"/>
          </p:cNvPicPr>
          <p:nvPr/>
        </p:nvPicPr>
        <p:blipFill>
          <a:blip r:embed="rId6" cstate="print"/>
          <a:srcRect/>
          <a:stretch>
            <a:fillRect/>
          </a:stretch>
        </p:blipFill>
        <p:spPr bwMode="auto">
          <a:xfrm>
            <a:off x="2867608" y="1285473"/>
            <a:ext cx="1371600" cy="1371600"/>
          </a:xfrm>
          <a:prstGeom prst="rect">
            <a:avLst/>
          </a:prstGeom>
          <a:noFill/>
        </p:spPr>
      </p:pic>
      <p:pic>
        <p:nvPicPr>
          <p:cNvPr id="12" name="Picture 7"/>
          <p:cNvPicPr>
            <a:picLocks noChangeAspect="1" noChangeArrowheads="1"/>
          </p:cNvPicPr>
          <p:nvPr/>
        </p:nvPicPr>
        <p:blipFill>
          <a:blip r:embed="rId7" cstate="print"/>
          <a:srcRect/>
          <a:stretch>
            <a:fillRect/>
          </a:stretch>
        </p:blipFill>
        <p:spPr bwMode="auto">
          <a:xfrm>
            <a:off x="4391608" y="1285473"/>
            <a:ext cx="1399592" cy="1371600"/>
          </a:xfrm>
          <a:prstGeom prst="rect">
            <a:avLst/>
          </a:prstGeom>
          <a:noFill/>
          <a:ln w="9525">
            <a:noFill/>
            <a:miter lim="800000"/>
            <a:headEnd/>
            <a:tailEnd/>
          </a:ln>
        </p:spPr>
      </p:pic>
      <p:pic>
        <p:nvPicPr>
          <p:cNvPr id="13" name="Picture 9" descr="http://www.thesocialpenguinblog.com/cms/wp-content/uploads/2011/06/linkedin-logo.png"/>
          <p:cNvPicPr>
            <a:picLocks noChangeAspect="1" noChangeArrowheads="1"/>
          </p:cNvPicPr>
          <p:nvPr/>
        </p:nvPicPr>
        <p:blipFill>
          <a:blip r:embed="rId8" cstate="print"/>
          <a:srcRect/>
          <a:stretch>
            <a:fillRect/>
          </a:stretch>
        </p:blipFill>
        <p:spPr bwMode="auto">
          <a:xfrm>
            <a:off x="5943601" y="1285473"/>
            <a:ext cx="1523999" cy="1524000"/>
          </a:xfrm>
          <a:prstGeom prst="rect">
            <a:avLst/>
          </a:prstGeom>
          <a:noFill/>
        </p:spPr>
      </p:pic>
      <p:pic>
        <p:nvPicPr>
          <p:cNvPr id="14" name="Picture 11" descr="http://fundraiseczar.com/wp-content/uploads/2011/04/Foursquare-copy1-e1302098327898.jpg"/>
          <p:cNvPicPr>
            <a:picLocks noChangeAspect="1" noChangeArrowheads="1"/>
          </p:cNvPicPr>
          <p:nvPr/>
        </p:nvPicPr>
        <p:blipFill>
          <a:blip r:embed="rId9" cstate="print"/>
          <a:srcRect/>
          <a:stretch>
            <a:fillRect/>
          </a:stretch>
        </p:blipFill>
        <p:spPr bwMode="auto">
          <a:xfrm>
            <a:off x="7620000" y="1306825"/>
            <a:ext cx="1295400" cy="1274048"/>
          </a:xfrm>
          <a:prstGeom prst="rect">
            <a:avLst/>
          </a:prstGeom>
          <a:noFill/>
        </p:spPr>
      </p:pic>
      <p:sp>
        <p:nvSpPr>
          <p:cNvPr id="15" name="TextBox 14"/>
          <p:cNvSpPr txBox="1"/>
          <p:nvPr/>
        </p:nvSpPr>
        <p:spPr>
          <a:xfrm>
            <a:off x="131889" y="2875746"/>
            <a:ext cx="1011111" cy="4770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500" b="1" dirty="0" smtClean="0"/>
              <a:t>Users:</a:t>
            </a:r>
            <a:endParaRPr lang="en-US" sz="2500" b="1" dirty="0"/>
          </a:p>
        </p:txBody>
      </p:sp>
      <p:sp>
        <p:nvSpPr>
          <p:cNvPr id="16" name="TextBox 15"/>
          <p:cNvSpPr txBox="1"/>
          <p:nvPr/>
        </p:nvSpPr>
        <p:spPr>
          <a:xfrm>
            <a:off x="1447800" y="2875746"/>
            <a:ext cx="1031051" cy="477054"/>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2500" b="1" dirty="0" smtClean="0"/>
              <a:t>50mm</a:t>
            </a:r>
            <a:endParaRPr lang="en-US" sz="2500" b="1" dirty="0"/>
          </a:p>
        </p:txBody>
      </p:sp>
      <p:sp>
        <p:nvSpPr>
          <p:cNvPr id="17" name="TextBox 16"/>
          <p:cNvSpPr txBox="1"/>
          <p:nvPr/>
        </p:nvSpPr>
        <p:spPr>
          <a:xfrm>
            <a:off x="2971800" y="2875746"/>
            <a:ext cx="1192955" cy="477054"/>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500" b="1" dirty="0" smtClean="0"/>
              <a:t>750mm</a:t>
            </a:r>
            <a:endParaRPr lang="en-US" sz="2500" b="1" dirty="0"/>
          </a:p>
        </p:txBody>
      </p:sp>
      <p:sp>
        <p:nvSpPr>
          <p:cNvPr id="18" name="TextBox 17"/>
          <p:cNvSpPr txBox="1"/>
          <p:nvPr/>
        </p:nvSpPr>
        <p:spPr>
          <a:xfrm>
            <a:off x="4495800" y="2875746"/>
            <a:ext cx="1192955" cy="477054"/>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500" b="1" dirty="0" smtClean="0"/>
              <a:t>200mm</a:t>
            </a:r>
            <a:endParaRPr lang="en-US" sz="2500" b="1" dirty="0"/>
          </a:p>
        </p:txBody>
      </p:sp>
      <p:sp>
        <p:nvSpPr>
          <p:cNvPr id="19" name="TextBox 18"/>
          <p:cNvSpPr txBox="1"/>
          <p:nvPr/>
        </p:nvSpPr>
        <p:spPr>
          <a:xfrm>
            <a:off x="6096000" y="2875746"/>
            <a:ext cx="1192955" cy="477054"/>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sz="2500" b="1" dirty="0" smtClean="0"/>
              <a:t>120mm</a:t>
            </a:r>
            <a:endParaRPr lang="en-US" sz="2500" b="1" dirty="0"/>
          </a:p>
        </p:txBody>
      </p:sp>
      <p:sp>
        <p:nvSpPr>
          <p:cNvPr id="20" name="TextBox 19"/>
          <p:cNvSpPr txBox="1"/>
          <p:nvPr/>
        </p:nvSpPr>
        <p:spPr>
          <a:xfrm>
            <a:off x="7772400" y="2875746"/>
            <a:ext cx="1031051" cy="477054"/>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500" b="1" dirty="0" smtClean="0"/>
              <a:t>10mm</a:t>
            </a:r>
            <a:endParaRPr lang="en-US" sz="2500" b="1" dirty="0"/>
          </a:p>
        </p:txBody>
      </p:sp>
      <p:sp>
        <p:nvSpPr>
          <p:cNvPr id="21" name="TextBox 20"/>
          <p:cNvSpPr txBox="1"/>
          <p:nvPr/>
        </p:nvSpPr>
        <p:spPr>
          <a:xfrm>
            <a:off x="152400" y="5204608"/>
            <a:ext cx="1011111" cy="4770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500" b="1" dirty="0" smtClean="0"/>
              <a:t>Users:</a:t>
            </a:r>
            <a:endParaRPr lang="en-US" sz="2500" b="1" dirty="0"/>
          </a:p>
        </p:txBody>
      </p:sp>
      <p:pic>
        <p:nvPicPr>
          <p:cNvPr id="2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4142" y="3932302"/>
            <a:ext cx="1180458" cy="118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1447800" y="5224462"/>
            <a:ext cx="1031051" cy="477054"/>
          </a:xfrm>
          <a:prstGeom prst="rect">
            <a:avLst/>
          </a:prstGeom>
          <a:solidFill>
            <a:srgbClr val="00B050"/>
          </a:solidFill>
        </p:spPr>
        <p:style>
          <a:lnRef idx="0">
            <a:schemeClr val="dk1"/>
          </a:lnRef>
          <a:fillRef idx="3">
            <a:schemeClr val="dk1"/>
          </a:fillRef>
          <a:effectRef idx="3">
            <a:schemeClr val="dk1"/>
          </a:effectRef>
          <a:fontRef idx="minor">
            <a:schemeClr val="lt1"/>
          </a:fontRef>
        </p:style>
        <p:txBody>
          <a:bodyPr wrap="none" rtlCol="0">
            <a:spAutoFit/>
          </a:bodyPr>
          <a:lstStyle/>
          <a:p>
            <a:r>
              <a:rPr lang="en-US" sz="2500" b="1" dirty="0" smtClean="0"/>
              <a:t>14mm</a:t>
            </a:r>
            <a:endParaRPr lang="en-US" sz="2500" b="1" dirty="0"/>
          </a:p>
        </p:txBody>
      </p:sp>
      <p:sp>
        <p:nvSpPr>
          <p:cNvPr id="24" name="TextBox 23"/>
          <p:cNvSpPr txBox="1"/>
          <p:nvPr/>
        </p:nvSpPr>
        <p:spPr>
          <a:xfrm>
            <a:off x="3319734" y="5224462"/>
            <a:ext cx="1252266" cy="477054"/>
          </a:xfrm>
          <a:prstGeom prst="rect">
            <a:avLst/>
          </a:prstGeom>
          <a:solidFill>
            <a:srgbClr val="FF0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500" b="1" dirty="0" smtClean="0"/>
              <a:t>Millions</a:t>
            </a:r>
            <a:endParaRPr lang="en-US" sz="2500" b="1" dirty="0"/>
          </a:p>
        </p:txBody>
      </p:sp>
      <p:pic>
        <p:nvPicPr>
          <p:cNvPr id="25"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3852862"/>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5224462"/>
            <a:ext cx="1031051" cy="477054"/>
          </a:xfrm>
          <a:prstGeom prst="rect">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500" b="1" dirty="0" smtClean="0"/>
              <a:t>14mm</a:t>
            </a:r>
            <a:endParaRPr lang="en-US" sz="2500" b="1" dirty="0"/>
          </a:p>
        </p:txBody>
      </p:sp>
      <p:pic>
        <p:nvPicPr>
          <p:cNvPr id="27"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86600" y="3801032"/>
            <a:ext cx="1347230" cy="134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7165419" y="5224462"/>
            <a:ext cx="1116011" cy="477054"/>
          </a:xfrm>
          <a:prstGeom prst="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500" b="1" dirty="0" smtClean="0"/>
              <a:t>6.5mm</a:t>
            </a:r>
            <a:endParaRPr lang="en-US" sz="2500" b="1" dirty="0"/>
          </a:p>
        </p:txBody>
      </p:sp>
      <p:pic>
        <p:nvPicPr>
          <p:cNvPr id="29" name="Picture 8" descr="http://pulse2.com/wp-content/uploads/2009/10/reddit-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56573" y="3657600"/>
            <a:ext cx="1071562" cy="141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21543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On Beyond Searc</a:t>
            </a:r>
            <a:r>
              <a:rPr lang="en-US" sz="4200" b="1" dirty="0" smtClean="0">
                <a:solidFill>
                  <a:srgbClr val="236AA5"/>
                </a:solidFill>
                <a:latin typeface="+mj-lt"/>
                <a:ea typeface="Tahoma" pitchFamily="34" charset="0"/>
                <a:cs typeface="Times New Roman" pitchFamily="18" charset="0"/>
              </a:rPr>
              <a:t>h!</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00200" y="6248400"/>
            <a:ext cx="6477000" cy="369332"/>
          </a:xfrm>
          <a:prstGeom prst="rect">
            <a:avLst/>
          </a:prstGeom>
        </p:spPr>
        <p:txBody>
          <a:bodyPr wrap="square">
            <a:spAutoFit/>
          </a:bodyPr>
          <a:lstStyle/>
          <a:p>
            <a:r>
              <a:rPr lang="en-US" dirty="0">
                <a:solidFill>
                  <a:srgbClr val="236AA5"/>
                </a:solidFill>
              </a:rPr>
              <a:t>http://</a:t>
            </a:r>
            <a:r>
              <a:rPr lang="en-US" dirty="0" err="1">
                <a:solidFill>
                  <a:srgbClr val="236AA5"/>
                </a:solidFill>
              </a:rPr>
              <a:t>www.seomoz.org</a:t>
            </a:r>
            <a:r>
              <a:rPr lang="en-US" dirty="0">
                <a:solidFill>
                  <a:srgbClr val="236AA5"/>
                </a:solidFill>
              </a:rPr>
              <a:t>/article/search-ranking-factors</a:t>
            </a:r>
          </a:p>
        </p:txBody>
      </p:sp>
      <p:pic>
        <p:nvPicPr>
          <p:cNvPr id="10" name="Picture 9"/>
          <p:cNvPicPr>
            <a:picLocks noChangeAspect="1" noChangeArrowheads="1"/>
          </p:cNvPicPr>
          <p:nvPr/>
        </p:nvPicPr>
        <p:blipFill>
          <a:blip r:embed="rId4" cstate="print"/>
          <a:srcRect/>
          <a:stretch>
            <a:fillRect/>
          </a:stretch>
        </p:blipFill>
        <p:spPr bwMode="auto">
          <a:xfrm>
            <a:off x="1600200" y="1295400"/>
            <a:ext cx="5791200" cy="4278016"/>
          </a:xfrm>
          <a:prstGeom prst="rect">
            <a:avLst/>
          </a:prstGeom>
          <a:noFill/>
          <a:ln w="9525">
            <a:noFill/>
            <a:miter lim="800000"/>
            <a:headEnd/>
            <a:tailEnd/>
          </a:ln>
          <a:effectLst/>
        </p:spPr>
      </p:pic>
    </p:spTree>
    <p:extLst>
      <p:ext uri="{BB962C8B-B14F-4D97-AF65-F5344CB8AC3E}">
        <p14:creationId xmlns:p14="http://schemas.microsoft.com/office/powerpoint/2010/main" val="321790395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What’s Next…</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00200" y="6248400"/>
            <a:ext cx="7543800" cy="369332"/>
          </a:xfrm>
          <a:prstGeom prst="rect">
            <a:avLst/>
          </a:prstGeom>
        </p:spPr>
        <p:txBody>
          <a:bodyPr wrap="square">
            <a:spAutoFit/>
          </a:bodyPr>
          <a:lstStyle/>
          <a:p>
            <a:r>
              <a:rPr lang="en-US" dirty="0">
                <a:solidFill>
                  <a:srgbClr val="236AA5"/>
                </a:solidFill>
              </a:rPr>
              <a:t>http://</a:t>
            </a:r>
            <a:r>
              <a:rPr lang="en-US" dirty="0" err="1">
                <a:solidFill>
                  <a:srgbClr val="236AA5"/>
                </a:solidFill>
              </a:rPr>
              <a:t>www.seomoz.org</a:t>
            </a:r>
            <a:r>
              <a:rPr lang="en-US" dirty="0">
                <a:solidFill>
                  <a:srgbClr val="236AA5"/>
                </a:solidFill>
              </a:rPr>
              <a:t>/blog/</a:t>
            </a:r>
            <a:r>
              <a:rPr lang="en-US" dirty="0" err="1">
                <a:solidFill>
                  <a:srgbClr val="236AA5"/>
                </a:solidFill>
              </a:rPr>
              <a:t>lda</a:t>
            </a:r>
            <a:r>
              <a:rPr lang="en-US" dirty="0">
                <a:solidFill>
                  <a:srgbClr val="236AA5"/>
                </a:solidFill>
              </a:rPr>
              <a:t>-and-</a:t>
            </a:r>
            <a:r>
              <a:rPr lang="en-US" dirty="0" err="1">
                <a:solidFill>
                  <a:srgbClr val="236AA5"/>
                </a:solidFill>
              </a:rPr>
              <a:t>googles</a:t>
            </a:r>
            <a:r>
              <a:rPr lang="en-US" dirty="0">
                <a:solidFill>
                  <a:srgbClr val="236AA5"/>
                </a:solidFill>
              </a:rPr>
              <a:t>-rankings-well-correlated</a:t>
            </a:r>
          </a:p>
        </p:txBody>
      </p:sp>
      <p:pic>
        <p:nvPicPr>
          <p:cNvPr id="3" name="Picture 2"/>
          <p:cNvPicPr>
            <a:picLocks noChangeAspect="1"/>
          </p:cNvPicPr>
          <p:nvPr/>
        </p:nvPicPr>
        <p:blipFill>
          <a:blip r:embed="rId4"/>
          <a:stretch>
            <a:fillRect/>
          </a:stretch>
        </p:blipFill>
        <p:spPr>
          <a:xfrm>
            <a:off x="0" y="-14354"/>
            <a:ext cx="10276418" cy="6872354"/>
          </a:xfrm>
          <a:prstGeom prst="rect">
            <a:avLst/>
          </a:prstGeom>
        </p:spPr>
      </p:pic>
    </p:spTree>
    <p:extLst>
      <p:ext uri="{BB962C8B-B14F-4D97-AF65-F5344CB8AC3E}">
        <p14:creationId xmlns:p14="http://schemas.microsoft.com/office/powerpoint/2010/main" val="32849518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What Does It Mean?</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00200" y="6248400"/>
            <a:ext cx="7543800" cy="369332"/>
          </a:xfrm>
          <a:prstGeom prst="rect">
            <a:avLst/>
          </a:prstGeom>
        </p:spPr>
        <p:txBody>
          <a:bodyPr wrap="square">
            <a:spAutoFit/>
          </a:bodyPr>
          <a:lstStyle/>
          <a:p>
            <a:r>
              <a:rPr lang="en-US" dirty="0">
                <a:solidFill>
                  <a:srgbClr val="236AA5"/>
                </a:solidFill>
              </a:rPr>
              <a:t>Via: http://</a:t>
            </a:r>
            <a:r>
              <a:rPr lang="en-US" dirty="0" err="1">
                <a:solidFill>
                  <a:srgbClr val="236AA5"/>
                </a:solidFill>
              </a:rPr>
              <a:t>www.sjcalums.com</a:t>
            </a:r>
            <a:r>
              <a:rPr lang="en-US" dirty="0">
                <a:solidFill>
                  <a:srgbClr val="236AA5"/>
                </a:solidFill>
              </a:rPr>
              <a:t>/</a:t>
            </a:r>
            <a:r>
              <a:rPr lang="en-US" dirty="0" err="1">
                <a:solidFill>
                  <a:srgbClr val="236AA5"/>
                </a:solidFill>
              </a:rPr>
              <a:t>nyc</a:t>
            </a:r>
            <a:r>
              <a:rPr lang="en-US" dirty="0">
                <a:solidFill>
                  <a:srgbClr val="236AA5"/>
                </a:solidFill>
              </a:rPr>
              <a:t>/</a:t>
            </a:r>
            <a:r>
              <a:rPr lang="en-US" dirty="0" err="1">
                <a:solidFill>
                  <a:srgbClr val="236AA5"/>
                </a:solidFill>
              </a:rPr>
              <a:t>index.pl?page</a:t>
            </a:r>
            <a:r>
              <a:rPr lang="en-US" dirty="0">
                <a:solidFill>
                  <a:srgbClr val="236AA5"/>
                </a:solidFill>
              </a:rPr>
              <a:t>=</a:t>
            </a:r>
            <a:r>
              <a:rPr lang="en-US" dirty="0" err="1">
                <a:solidFill>
                  <a:srgbClr val="236AA5"/>
                </a:solidFill>
              </a:rPr>
              <a:t>famous_faces</a:t>
            </a:r>
            <a:endParaRPr lang="en-US" dirty="0">
              <a:solidFill>
                <a:srgbClr val="236AA5"/>
              </a:solidFill>
            </a:endParaRPr>
          </a:p>
        </p:txBody>
      </p:sp>
      <p:pic>
        <p:nvPicPr>
          <p:cNvPr id="3" name="Picture 2"/>
          <p:cNvPicPr>
            <a:picLocks noChangeAspect="1"/>
          </p:cNvPicPr>
          <p:nvPr/>
        </p:nvPicPr>
        <p:blipFill>
          <a:blip r:embed="rId4"/>
          <a:stretch>
            <a:fillRect/>
          </a:stretch>
        </p:blipFill>
        <p:spPr>
          <a:xfrm>
            <a:off x="457200" y="1371600"/>
            <a:ext cx="3810000" cy="3175000"/>
          </a:xfrm>
          <a:prstGeom prst="rect">
            <a:avLst/>
          </a:prstGeom>
        </p:spPr>
      </p:pic>
      <p:pic>
        <p:nvPicPr>
          <p:cNvPr id="5" name="Picture 4"/>
          <p:cNvPicPr>
            <a:picLocks noChangeAspect="1"/>
          </p:cNvPicPr>
          <p:nvPr/>
        </p:nvPicPr>
        <p:blipFill>
          <a:blip r:embed="rId5"/>
          <a:stretch>
            <a:fillRect/>
          </a:stretch>
        </p:blipFill>
        <p:spPr>
          <a:xfrm>
            <a:off x="2895600" y="2971800"/>
            <a:ext cx="2933700" cy="2933700"/>
          </a:xfrm>
          <a:prstGeom prst="rect">
            <a:avLst/>
          </a:prstGeom>
        </p:spPr>
      </p:pic>
      <p:pic>
        <p:nvPicPr>
          <p:cNvPr id="7" name="Picture 6"/>
          <p:cNvPicPr>
            <a:picLocks noChangeAspect="1"/>
          </p:cNvPicPr>
          <p:nvPr/>
        </p:nvPicPr>
        <p:blipFill>
          <a:blip r:embed="rId6"/>
          <a:stretch>
            <a:fillRect/>
          </a:stretch>
        </p:blipFill>
        <p:spPr>
          <a:xfrm>
            <a:off x="5029200" y="1524000"/>
            <a:ext cx="2286000" cy="2286000"/>
          </a:xfrm>
          <a:prstGeom prst="rect">
            <a:avLst/>
          </a:prstGeom>
        </p:spPr>
      </p:pic>
      <p:pic>
        <p:nvPicPr>
          <p:cNvPr id="10" name="Picture 9"/>
          <p:cNvPicPr>
            <a:picLocks noChangeAspect="1"/>
          </p:cNvPicPr>
          <p:nvPr/>
        </p:nvPicPr>
        <p:blipFill>
          <a:blip r:embed="rId7"/>
          <a:stretch>
            <a:fillRect/>
          </a:stretch>
        </p:blipFill>
        <p:spPr>
          <a:xfrm>
            <a:off x="6057900" y="3048000"/>
            <a:ext cx="3086100" cy="3086100"/>
          </a:xfrm>
          <a:prstGeom prst="rect">
            <a:avLst/>
          </a:prstGeom>
        </p:spPr>
      </p:pic>
    </p:spTree>
    <p:extLst>
      <p:ext uri="{BB962C8B-B14F-4D97-AF65-F5344CB8AC3E}">
        <p14:creationId xmlns:p14="http://schemas.microsoft.com/office/powerpoint/2010/main" val="1865946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Keyword Usage</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00200" y="6248400"/>
            <a:ext cx="7543800" cy="369332"/>
          </a:xfrm>
          <a:prstGeom prst="rect">
            <a:avLst/>
          </a:prstGeom>
        </p:spPr>
        <p:txBody>
          <a:bodyPr wrap="square">
            <a:spAutoFit/>
          </a:bodyPr>
          <a:lstStyle/>
          <a:p>
            <a:r>
              <a:rPr lang="en-US" dirty="0">
                <a:solidFill>
                  <a:srgbClr val="236AA5"/>
                </a:solidFill>
              </a:rPr>
              <a:t>http://</a:t>
            </a:r>
            <a:r>
              <a:rPr lang="en-US" dirty="0" err="1">
                <a:solidFill>
                  <a:srgbClr val="236AA5"/>
                </a:solidFill>
              </a:rPr>
              <a:t>www.seomoz.org</a:t>
            </a:r>
            <a:r>
              <a:rPr lang="en-US" dirty="0">
                <a:solidFill>
                  <a:srgbClr val="236AA5"/>
                </a:solidFill>
              </a:rPr>
              <a:t>/blog/</a:t>
            </a:r>
            <a:r>
              <a:rPr lang="en-US" dirty="0" err="1">
                <a:solidFill>
                  <a:srgbClr val="236AA5"/>
                </a:solidFill>
              </a:rPr>
              <a:t>lda</a:t>
            </a:r>
            <a:r>
              <a:rPr lang="en-US" dirty="0">
                <a:solidFill>
                  <a:srgbClr val="236AA5"/>
                </a:solidFill>
              </a:rPr>
              <a:t>-and-</a:t>
            </a:r>
            <a:r>
              <a:rPr lang="en-US" dirty="0" err="1">
                <a:solidFill>
                  <a:srgbClr val="236AA5"/>
                </a:solidFill>
              </a:rPr>
              <a:t>googles</a:t>
            </a:r>
            <a:r>
              <a:rPr lang="en-US" dirty="0">
                <a:solidFill>
                  <a:srgbClr val="236AA5"/>
                </a:solidFill>
              </a:rPr>
              <a:t>-rankings-well-correlated</a:t>
            </a:r>
          </a:p>
        </p:txBody>
      </p:sp>
      <p:pic>
        <p:nvPicPr>
          <p:cNvPr id="11" name="Picture 10"/>
          <p:cNvPicPr>
            <a:picLocks noChangeAspect="1" noChangeArrowheads="1"/>
          </p:cNvPicPr>
          <p:nvPr/>
        </p:nvPicPr>
        <p:blipFill>
          <a:blip r:embed="rId4" cstate="print"/>
          <a:srcRect/>
          <a:stretch>
            <a:fillRect/>
          </a:stretch>
        </p:blipFill>
        <p:spPr bwMode="auto">
          <a:xfrm>
            <a:off x="990600" y="1143000"/>
            <a:ext cx="7467600" cy="4829254"/>
          </a:xfrm>
          <a:prstGeom prst="rect">
            <a:avLst/>
          </a:prstGeom>
          <a:noFill/>
          <a:ln w="9525">
            <a:noFill/>
            <a:miter lim="800000"/>
            <a:headEnd/>
            <a:tailEnd/>
          </a:ln>
          <a:effectLst/>
        </p:spPr>
      </p:pic>
    </p:spTree>
    <p:extLst>
      <p:ext uri="{BB962C8B-B14F-4D97-AF65-F5344CB8AC3E}">
        <p14:creationId xmlns:p14="http://schemas.microsoft.com/office/powerpoint/2010/main" val="422914624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noProof="0" dirty="0" smtClean="0">
                <a:solidFill>
                  <a:srgbClr val="236AA5"/>
                </a:solidFill>
                <a:latin typeface="+mj-lt"/>
                <a:ea typeface="Tahoma" pitchFamily="34" charset="0"/>
                <a:cs typeface="Times New Roman" pitchFamily="18" charset="0"/>
              </a:rPr>
              <a:t>Term Frequency</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2"/>
          <p:cNvPicPr>
            <a:picLocks noChangeAspect="1" noChangeArrowheads="1"/>
          </p:cNvPicPr>
          <p:nvPr/>
        </p:nvPicPr>
        <p:blipFill rotWithShape="1">
          <a:blip r:embed="rId4" cstate="print"/>
          <a:srcRect t="-2953" b="-1388"/>
          <a:stretch/>
        </p:blipFill>
        <p:spPr bwMode="auto">
          <a:xfrm>
            <a:off x="1524000" y="1304544"/>
            <a:ext cx="6553200" cy="5248656"/>
          </a:xfrm>
          <a:prstGeom prst="rect">
            <a:avLst/>
          </a:prstGeom>
          <a:noFill/>
          <a:ln w="9525">
            <a:noFill/>
            <a:miter lim="800000"/>
            <a:headEnd/>
            <a:tailEnd/>
          </a:ln>
          <a:effectLst/>
        </p:spPr>
      </p:pic>
    </p:spTree>
    <p:extLst>
      <p:ext uri="{BB962C8B-B14F-4D97-AF65-F5344CB8AC3E}">
        <p14:creationId xmlns:p14="http://schemas.microsoft.com/office/powerpoint/2010/main" val="389803634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Co-Occurrence</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rotWithShape="1">
          <a:blip r:embed="rId4" cstate="print"/>
          <a:srcRect t="2" b="-7167"/>
          <a:stretch/>
        </p:blipFill>
        <p:spPr bwMode="auto">
          <a:xfrm>
            <a:off x="1066800" y="1284554"/>
            <a:ext cx="7128933" cy="5192446"/>
          </a:xfrm>
          <a:prstGeom prst="rect">
            <a:avLst/>
          </a:prstGeom>
          <a:noFill/>
          <a:ln w="9525">
            <a:noFill/>
            <a:miter lim="800000"/>
            <a:headEnd/>
            <a:tailEnd/>
          </a:ln>
          <a:effectLst/>
        </p:spPr>
      </p:pic>
    </p:spTree>
    <p:extLst>
      <p:ext uri="{BB962C8B-B14F-4D97-AF65-F5344CB8AC3E}">
        <p14:creationId xmlns:p14="http://schemas.microsoft.com/office/powerpoint/2010/main" val="156797507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What It Means to Us</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rotWithShape="1">
          <a:blip r:embed="rId4" cstate="print"/>
          <a:srcRect t="-1340" b="12446"/>
          <a:stretch/>
        </p:blipFill>
        <p:spPr bwMode="auto">
          <a:xfrm>
            <a:off x="1066800" y="1219200"/>
            <a:ext cx="7391400" cy="5281044"/>
          </a:xfrm>
          <a:prstGeom prst="rect">
            <a:avLst/>
          </a:prstGeom>
          <a:noFill/>
          <a:ln w="9525">
            <a:noFill/>
            <a:miter lim="800000"/>
            <a:headEnd/>
            <a:tailEnd/>
          </a:ln>
          <a:effectLst/>
        </p:spPr>
      </p:pic>
    </p:spTree>
    <p:extLst>
      <p:ext uri="{BB962C8B-B14F-4D97-AF65-F5344CB8AC3E}">
        <p14:creationId xmlns:p14="http://schemas.microsoft.com/office/powerpoint/2010/main" val="378312956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How Does a Search Engine Do That?</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00200" y="6248400"/>
            <a:ext cx="7543800" cy="369332"/>
          </a:xfrm>
          <a:prstGeom prst="rect">
            <a:avLst/>
          </a:prstGeom>
        </p:spPr>
        <p:txBody>
          <a:bodyPr wrap="square">
            <a:spAutoFit/>
          </a:bodyPr>
          <a:lstStyle/>
          <a:p>
            <a:r>
              <a:rPr lang="en-US" dirty="0">
                <a:solidFill>
                  <a:srgbClr val="236AA5"/>
                </a:solidFill>
              </a:rPr>
              <a:t>http://</a:t>
            </a:r>
            <a:r>
              <a:rPr lang="en-US" dirty="0" err="1">
                <a:solidFill>
                  <a:srgbClr val="236AA5"/>
                </a:solidFill>
              </a:rPr>
              <a:t>www.seomoz.org</a:t>
            </a:r>
            <a:r>
              <a:rPr lang="en-US" dirty="0">
                <a:solidFill>
                  <a:srgbClr val="236AA5"/>
                </a:solidFill>
              </a:rPr>
              <a:t>/blog/</a:t>
            </a:r>
            <a:r>
              <a:rPr lang="en-US" dirty="0" err="1">
                <a:solidFill>
                  <a:srgbClr val="236AA5"/>
                </a:solidFill>
              </a:rPr>
              <a:t>lda</a:t>
            </a:r>
            <a:r>
              <a:rPr lang="en-US" dirty="0">
                <a:solidFill>
                  <a:srgbClr val="236AA5"/>
                </a:solidFill>
              </a:rPr>
              <a:t>-and-</a:t>
            </a:r>
            <a:r>
              <a:rPr lang="en-US" dirty="0" err="1">
                <a:solidFill>
                  <a:srgbClr val="236AA5"/>
                </a:solidFill>
              </a:rPr>
              <a:t>googles</a:t>
            </a:r>
            <a:r>
              <a:rPr lang="en-US" dirty="0">
                <a:solidFill>
                  <a:srgbClr val="236AA5"/>
                </a:solidFill>
              </a:rPr>
              <a:t>-rankings-well-correlated</a:t>
            </a:r>
          </a:p>
        </p:txBody>
      </p:sp>
      <p:sp>
        <p:nvSpPr>
          <p:cNvPr id="10" name="TextBox 9"/>
          <p:cNvSpPr txBox="1"/>
          <p:nvPr/>
        </p:nvSpPr>
        <p:spPr>
          <a:xfrm>
            <a:off x="1219200" y="3276600"/>
            <a:ext cx="3886200" cy="1200329"/>
          </a:xfrm>
          <a:prstGeom prst="rect">
            <a:avLst/>
          </a:prstGeom>
          <a:noFill/>
        </p:spPr>
        <p:txBody>
          <a:bodyPr wrap="square" rtlCol="0">
            <a:spAutoFit/>
          </a:bodyPr>
          <a:lstStyle/>
          <a:p>
            <a:pPr algn="r"/>
            <a:r>
              <a:rPr lang="en-US" sz="3600" kern="1200" dirty="0" smtClean="0">
                <a:solidFill>
                  <a:schemeClr val="accent1">
                    <a:lumMod val="75000"/>
                  </a:schemeClr>
                </a:solidFill>
              </a:rPr>
              <a:t>Rock or baseball?</a:t>
            </a:r>
          </a:p>
          <a:p>
            <a:pPr algn="r"/>
            <a:r>
              <a:rPr lang="en-US" sz="3600" kern="1200" dirty="0" smtClean="0">
                <a:solidFill>
                  <a:schemeClr val="accent1">
                    <a:lumMod val="75000"/>
                  </a:schemeClr>
                </a:solidFill>
              </a:rPr>
              <a:t>Are you SURE?</a:t>
            </a:r>
            <a:endParaRPr lang="en-US" sz="3600" kern="1200" dirty="0">
              <a:solidFill>
                <a:schemeClr val="accent1">
                  <a:lumMod val="75000"/>
                </a:schemeClr>
              </a:solidFill>
            </a:endParaRPr>
          </a:p>
        </p:txBody>
      </p:sp>
      <p:pic>
        <p:nvPicPr>
          <p:cNvPr id="12" name="Picture 11"/>
          <p:cNvPicPr>
            <a:picLocks noChangeAspect="1" noChangeArrowheads="1"/>
          </p:cNvPicPr>
          <p:nvPr/>
        </p:nvPicPr>
        <p:blipFill>
          <a:blip r:embed="rId4" cstate="print"/>
          <a:srcRect/>
          <a:stretch>
            <a:fillRect/>
          </a:stretch>
        </p:blipFill>
        <p:spPr bwMode="auto">
          <a:xfrm>
            <a:off x="5638800" y="2438400"/>
            <a:ext cx="2387218" cy="2752725"/>
          </a:xfrm>
          <a:prstGeom prst="rect">
            <a:avLst/>
          </a:prstGeom>
          <a:noFill/>
          <a:ln w="9525">
            <a:noFill/>
            <a:miter lim="800000"/>
            <a:headEnd/>
            <a:tailEnd/>
          </a:ln>
          <a:effectLst/>
        </p:spPr>
      </p:pic>
    </p:spTree>
    <p:extLst>
      <p:ext uri="{BB962C8B-B14F-4D97-AF65-F5344CB8AC3E}">
        <p14:creationId xmlns:p14="http://schemas.microsoft.com/office/powerpoint/2010/main" val="421026948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What It Means to Us</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00200" y="6248400"/>
            <a:ext cx="7543800" cy="369332"/>
          </a:xfrm>
          <a:prstGeom prst="rect">
            <a:avLst/>
          </a:prstGeom>
        </p:spPr>
        <p:txBody>
          <a:bodyPr wrap="square">
            <a:spAutoFit/>
          </a:bodyPr>
          <a:lstStyle/>
          <a:p>
            <a:r>
              <a:rPr lang="en-US" dirty="0">
                <a:solidFill>
                  <a:srgbClr val="236AA5"/>
                </a:solidFill>
              </a:rPr>
              <a:t>http://</a:t>
            </a:r>
            <a:r>
              <a:rPr lang="en-US" dirty="0" err="1">
                <a:solidFill>
                  <a:srgbClr val="236AA5"/>
                </a:solidFill>
              </a:rPr>
              <a:t>www.seomoz.org</a:t>
            </a:r>
            <a:r>
              <a:rPr lang="en-US" dirty="0">
                <a:solidFill>
                  <a:srgbClr val="236AA5"/>
                </a:solidFill>
              </a:rPr>
              <a:t>/blog/</a:t>
            </a:r>
            <a:r>
              <a:rPr lang="en-US" dirty="0" err="1">
                <a:solidFill>
                  <a:srgbClr val="236AA5"/>
                </a:solidFill>
              </a:rPr>
              <a:t>lda</a:t>
            </a:r>
            <a:r>
              <a:rPr lang="en-US" dirty="0">
                <a:solidFill>
                  <a:srgbClr val="236AA5"/>
                </a:solidFill>
              </a:rPr>
              <a:t>-and-</a:t>
            </a:r>
            <a:r>
              <a:rPr lang="en-US" dirty="0" err="1">
                <a:solidFill>
                  <a:srgbClr val="236AA5"/>
                </a:solidFill>
              </a:rPr>
              <a:t>googles</a:t>
            </a:r>
            <a:r>
              <a:rPr lang="en-US" dirty="0">
                <a:solidFill>
                  <a:srgbClr val="236AA5"/>
                </a:solidFill>
              </a:rPr>
              <a:t>-rankings-well-correlated</a:t>
            </a:r>
          </a:p>
        </p:txBody>
      </p:sp>
      <p:pic>
        <p:nvPicPr>
          <p:cNvPr id="10" name="Picture 9"/>
          <p:cNvPicPr>
            <a:picLocks noChangeAspect="1" noChangeArrowheads="1"/>
          </p:cNvPicPr>
          <p:nvPr/>
        </p:nvPicPr>
        <p:blipFill rotWithShape="1">
          <a:blip r:embed="rId4" cstate="print"/>
          <a:srcRect t="7962" b="1816"/>
          <a:stretch/>
        </p:blipFill>
        <p:spPr bwMode="auto">
          <a:xfrm>
            <a:off x="2286000" y="1371600"/>
            <a:ext cx="4513086" cy="4267200"/>
          </a:xfrm>
          <a:prstGeom prst="rect">
            <a:avLst/>
          </a:prstGeom>
          <a:noFill/>
          <a:ln w="9525">
            <a:noFill/>
            <a:miter lim="800000"/>
            <a:headEnd/>
            <a:tailEnd/>
          </a:ln>
          <a:effectLst/>
        </p:spPr>
      </p:pic>
    </p:spTree>
    <p:extLst>
      <p:ext uri="{BB962C8B-B14F-4D97-AF65-F5344CB8AC3E}">
        <p14:creationId xmlns:p14="http://schemas.microsoft.com/office/powerpoint/2010/main" val="9321950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The Algorithm:</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sp>
        <p:nvSpPr>
          <p:cNvPr id="4" name="Title 1"/>
          <p:cNvSpPr txBox="1">
            <a:spLocks/>
          </p:cNvSpPr>
          <p:nvPr/>
        </p:nvSpPr>
        <p:spPr>
          <a:xfrm>
            <a:off x="0" y="1828800"/>
            <a:ext cx="9144000" cy="3505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5500" b="1" dirty="0" smtClean="0">
                <a:ea typeface="Tahoma" pitchFamily="34" charset="0"/>
                <a:cs typeface="Arial" pitchFamily="34" charset="0"/>
              </a:rPr>
              <a:t>(Keyword Use + Anchor Text)</a:t>
            </a:r>
          </a:p>
          <a:p>
            <a:pPr marL="0" marR="0" lvl="0" indent="0" algn="ctr" defTabSz="914400" rtl="0" eaLnBrk="1" fontAlgn="auto" latinLnBrk="0" hangingPunct="1">
              <a:lnSpc>
                <a:spcPct val="150000"/>
              </a:lnSpc>
              <a:spcBef>
                <a:spcPct val="0"/>
              </a:spcBef>
              <a:spcAft>
                <a:spcPts val="0"/>
              </a:spcAft>
              <a:buClrTx/>
              <a:buSzTx/>
              <a:buFontTx/>
              <a:buNone/>
              <a:tabLst/>
              <a:defRPr/>
            </a:pPr>
            <a:r>
              <a:rPr lang="en-US" sz="5500" b="1" dirty="0" smtClean="0">
                <a:ea typeface="Tahoma" pitchFamily="34" charset="0"/>
                <a:cs typeface="Arial" pitchFamily="34" charset="0"/>
              </a:rPr>
              <a:t>X</a:t>
            </a:r>
          </a:p>
          <a:p>
            <a:pPr marL="0" marR="0" lvl="0" indent="0" algn="ctr" defTabSz="914400" rtl="0" eaLnBrk="1" fontAlgn="auto" latinLnBrk="0" hangingPunct="1">
              <a:lnSpc>
                <a:spcPct val="150000"/>
              </a:lnSpc>
              <a:spcBef>
                <a:spcPct val="0"/>
              </a:spcBef>
              <a:spcAft>
                <a:spcPts val="0"/>
              </a:spcAft>
              <a:buClrTx/>
              <a:buSzTx/>
              <a:buFontTx/>
              <a:buNone/>
              <a:tabLst/>
              <a:defRPr/>
            </a:pPr>
            <a:r>
              <a:rPr lang="en-US" sz="5500" b="1" dirty="0" err="1" smtClean="0">
                <a:ea typeface="Tahoma" pitchFamily="34" charset="0"/>
                <a:cs typeface="Arial" pitchFamily="34" charset="0"/>
              </a:rPr>
              <a:t>PageRank</a:t>
            </a:r>
            <a:endParaRPr lang="en-US" sz="5500" b="1" dirty="0" smtClean="0">
              <a:ea typeface="Tahoma" pitchFamily="34" charset="0"/>
              <a:cs typeface="Arial" pitchFamily="34"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Simpler times. </a:t>
            </a:r>
            <a:r>
              <a:rPr lang="en-US" sz="1500" dirty="0" err="1" smtClean="0">
                <a:solidFill>
                  <a:srgbClr val="236AA5"/>
                </a:solidFill>
              </a:rPr>
              <a:t>Spammier</a:t>
            </a:r>
            <a:r>
              <a:rPr lang="en-US" sz="1500" dirty="0" smtClean="0">
                <a:solidFill>
                  <a:srgbClr val="236AA5"/>
                </a:solidFill>
              </a:rPr>
              <a:t> times, too.</a:t>
            </a:r>
            <a:endParaRPr lang="en-US" sz="1500" dirty="0">
              <a:solidFill>
                <a:srgbClr val="236AA5"/>
              </a:solidFill>
            </a:endParaRP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18261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189" y="0"/>
            <a:ext cx="60816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0" y="1"/>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6000" b="1" dirty="0" smtClean="0">
                <a:solidFill>
                  <a:srgbClr val="236AA5"/>
                </a:solidFill>
                <a:latin typeface="+mj-lt"/>
                <a:ea typeface="Tahoma" pitchFamily="34" charset="0"/>
                <a:cs typeface="Times New Roman" pitchFamily="18" charset="0"/>
              </a:rPr>
              <a:t>What’s More…</a:t>
            </a:r>
            <a:endParaRPr kumimoji="0" lang="en-US" sz="60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spTree>
    <p:extLst>
      <p:ext uri="{BB962C8B-B14F-4D97-AF65-F5344CB8AC3E}">
        <p14:creationId xmlns:p14="http://schemas.microsoft.com/office/powerpoint/2010/main" val="104618687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Search No Longer Works in a Vacuum</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Earning a click in the SERPs is merely one step in a greater process.</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p:cNvPicPr>
            <a:picLocks noChangeAspect="1" noChangeArrowheads="1"/>
          </p:cNvPicPr>
          <p:nvPr/>
        </p:nvPicPr>
        <p:blipFill>
          <a:blip r:embed="rId4" cstate="print"/>
          <a:srcRect/>
          <a:stretch>
            <a:fillRect/>
          </a:stretch>
        </p:blipFill>
        <p:spPr bwMode="auto">
          <a:xfrm>
            <a:off x="-114300" y="914400"/>
            <a:ext cx="9372600" cy="5169186"/>
          </a:xfrm>
          <a:prstGeom prst="rect">
            <a:avLst/>
          </a:prstGeom>
          <a:noFill/>
          <a:ln w="9525">
            <a:noFill/>
            <a:miter lim="800000"/>
            <a:headEnd/>
            <a:tailEnd/>
          </a:ln>
        </p:spPr>
      </p:pic>
    </p:spTree>
    <p:extLst>
      <p:ext uri="{BB962C8B-B14F-4D97-AF65-F5344CB8AC3E}">
        <p14:creationId xmlns:p14="http://schemas.microsoft.com/office/powerpoint/2010/main" val="37202784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It Lives in the Broader Inbound Funnel</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27232"/>
            <a:ext cx="8026960" cy="569387"/>
          </a:xfrm>
          <a:prstGeom prst="rect">
            <a:avLst/>
          </a:prstGeom>
          <a:noFill/>
        </p:spPr>
        <p:txBody>
          <a:bodyPr wrap="square" rtlCol="0">
            <a:spAutoFit/>
          </a:bodyPr>
          <a:lstStyle/>
          <a:p>
            <a:r>
              <a:rPr lang="en-US" sz="1500" dirty="0" err="1" smtClean="0">
                <a:solidFill>
                  <a:srgbClr val="236AA5"/>
                </a:solidFill>
              </a:rPr>
              <a:t>Eloqua’s</a:t>
            </a:r>
            <a:r>
              <a:rPr lang="en-US" sz="1500" dirty="0" smtClean="0">
                <a:solidFill>
                  <a:srgbClr val="236AA5"/>
                </a:solidFill>
              </a:rPr>
              <a:t> content grid does a great job exploring where content sits in the marketing funnel: </a:t>
            </a:r>
            <a:r>
              <a:rPr lang="en-US" sz="1600" dirty="0" smtClean="0">
                <a:hlinkClick r:id="rId3"/>
              </a:rPr>
              <a:t>http://media.eloqua.com/images/The-Content-Grid-v2.jpg</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09" name="Picture 1"/>
          <p:cNvPicPr>
            <a:picLocks noChangeAspect="1" noChangeArrowheads="1"/>
          </p:cNvPicPr>
          <p:nvPr/>
        </p:nvPicPr>
        <p:blipFill>
          <a:blip r:embed="rId5" cstate="print"/>
          <a:srcRect/>
          <a:stretch>
            <a:fillRect/>
          </a:stretch>
        </p:blipFill>
        <p:spPr bwMode="auto">
          <a:xfrm>
            <a:off x="76994" y="990600"/>
            <a:ext cx="8990013" cy="5080000"/>
          </a:xfrm>
          <a:prstGeom prst="rect">
            <a:avLst/>
          </a:prstGeom>
          <a:noFill/>
          <a:ln w="9525">
            <a:noFill/>
            <a:miter lim="800000"/>
            <a:headEnd/>
            <a:tailEnd/>
          </a:ln>
        </p:spPr>
      </p:pic>
    </p:spTree>
    <p:extLst>
      <p:ext uri="{BB962C8B-B14F-4D97-AF65-F5344CB8AC3E}">
        <p14:creationId xmlns:p14="http://schemas.microsoft.com/office/powerpoint/2010/main" val="77022662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But is Nearly Useless By Itself</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38554"/>
          </a:xfrm>
          <a:prstGeom prst="rect">
            <a:avLst/>
          </a:prstGeom>
          <a:noFill/>
        </p:spPr>
        <p:txBody>
          <a:bodyPr wrap="square" rtlCol="0">
            <a:spAutoFit/>
          </a:bodyPr>
          <a:lstStyle/>
          <a:p>
            <a:r>
              <a:rPr lang="en-US" sz="1500" dirty="0" smtClean="0">
                <a:solidFill>
                  <a:srgbClr val="236AA5"/>
                </a:solidFill>
              </a:rPr>
              <a:t>Via </a:t>
            </a:r>
            <a:r>
              <a:rPr lang="en-US" sz="1600" dirty="0" smtClean="0">
                <a:hlinkClick r:id="rId3"/>
              </a:rPr>
              <a:t>http://www.seomoz.org/blog/tracking-the-roi-of-social-media</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5" cstate="print"/>
          <a:srcRect/>
          <a:stretch>
            <a:fillRect/>
          </a:stretch>
        </p:blipFill>
        <p:spPr bwMode="auto">
          <a:xfrm>
            <a:off x="1062038" y="1419225"/>
            <a:ext cx="7019925" cy="4219575"/>
          </a:xfrm>
          <a:prstGeom prst="rect">
            <a:avLst/>
          </a:prstGeom>
          <a:noFill/>
          <a:ln w="9525">
            <a:noFill/>
            <a:miter lim="800000"/>
            <a:headEnd/>
            <a:tailEnd/>
          </a:ln>
        </p:spPr>
      </p:pic>
    </p:spTree>
    <p:extLst>
      <p:ext uri="{BB962C8B-B14F-4D97-AF65-F5344CB8AC3E}">
        <p14:creationId xmlns:p14="http://schemas.microsoft.com/office/powerpoint/2010/main" val="104403881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ile E Coyote and Road Ru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381000"/>
            <a:ext cx="9144000" cy="118070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6000" b="1" dirty="0" smtClean="0">
                <a:solidFill>
                  <a:srgbClr val="236AA5"/>
                </a:solidFill>
                <a:latin typeface="+mj-lt"/>
                <a:ea typeface="Tahoma" pitchFamily="34" charset="0"/>
                <a:cs typeface="Times New Roman" pitchFamily="18" charset="0"/>
              </a:rPr>
              <a:t>SEO from 2001-2008</a:t>
            </a:r>
            <a:endParaRPr kumimoji="0" lang="en-US" sz="60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spTree>
    <p:extLst>
      <p:ext uri="{BB962C8B-B14F-4D97-AF65-F5344CB8AC3E}">
        <p14:creationId xmlns:p14="http://schemas.microsoft.com/office/powerpoint/2010/main" val="195359826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Make the Site Search-Engine Friendly</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38554"/>
          </a:xfrm>
          <a:prstGeom prst="rect">
            <a:avLst/>
          </a:prstGeom>
          <a:noFill/>
        </p:spPr>
        <p:txBody>
          <a:bodyPr wrap="square" rtlCol="0">
            <a:spAutoFit/>
          </a:bodyPr>
          <a:lstStyle/>
          <a:p>
            <a:r>
              <a:rPr lang="en-US" sz="1500" dirty="0" smtClean="0">
                <a:solidFill>
                  <a:srgbClr val="236AA5"/>
                </a:solidFill>
              </a:rPr>
              <a:t>Via </a:t>
            </a:r>
            <a:r>
              <a:rPr lang="en-US" sz="1600" dirty="0" smtClean="0">
                <a:hlinkClick r:id="rId2"/>
              </a:rPr>
              <a:t>http://www.seomoz.org/blog/4-essential-seo-infographics</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8" name="Picture 2" descr="Order of SEO Operations"/>
          <p:cNvPicPr>
            <a:picLocks noChangeAspect="1" noChangeArrowheads="1"/>
          </p:cNvPicPr>
          <p:nvPr/>
        </p:nvPicPr>
        <p:blipFill>
          <a:blip r:embed="rId4" cstate="print"/>
          <a:srcRect/>
          <a:stretch>
            <a:fillRect/>
          </a:stretch>
        </p:blipFill>
        <p:spPr bwMode="auto">
          <a:xfrm>
            <a:off x="1714500" y="1295400"/>
            <a:ext cx="5715000" cy="4400551"/>
          </a:xfrm>
          <a:prstGeom prst="rect">
            <a:avLst/>
          </a:prstGeom>
          <a:noFill/>
        </p:spPr>
      </p:pic>
    </p:spTree>
    <p:extLst>
      <p:ext uri="{BB962C8B-B14F-4D97-AF65-F5344CB8AC3E}">
        <p14:creationId xmlns:p14="http://schemas.microsoft.com/office/powerpoint/2010/main" val="330875748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Target Keywords</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38554"/>
          </a:xfrm>
          <a:prstGeom prst="rect">
            <a:avLst/>
          </a:prstGeom>
          <a:noFill/>
        </p:spPr>
        <p:txBody>
          <a:bodyPr wrap="square" rtlCol="0">
            <a:spAutoFit/>
          </a:bodyPr>
          <a:lstStyle/>
          <a:p>
            <a:r>
              <a:rPr lang="en-US" sz="1500" dirty="0" smtClean="0">
                <a:solidFill>
                  <a:srgbClr val="236AA5"/>
                </a:solidFill>
              </a:rPr>
              <a:t>Via </a:t>
            </a:r>
            <a:r>
              <a:rPr lang="en-US" sz="1600" dirty="0" smtClean="0">
                <a:hlinkClick r:id="rId2"/>
              </a:rPr>
              <a:t>http://www.seomoz.org/blog/perfecting-keyword-targeting-on-page-optimization</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descr="The Percectly Optimized, Keyword Targeted Page"/>
          <p:cNvPicPr>
            <a:picLocks noChangeAspect="1" noChangeArrowheads="1"/>
          </p:cNvPicPr>
          <p:nvPr/>
        </p:nvPicPr>
        <p:blipFill>
          <a:blip r:embed="rId4" cstate="print"/>
          <a:srcRect/>
          <a:stretch>
            <a:fillRect/>
          </a:stretch>
        </p:blipFill>
        <p:spPr bwMode="auto">
          <a:xfrm>
            <a:off x="3195819" y="1066800"/>
            <a:ext cx="2752363" cy="4953000"/>
          </a:xfrm>
          <a:prstGeom prst="rect">
            <a:avLst/>
          </a:prstGeom>
          <a:noFill/>
        </p:spPr>
      </p:pic>
    </p:spTree>
    <p:extLst>
      <p:ext uri="{BB962C8B-B14F-4D97-AF65-F5344CB8AC3E}">
        <p14:creationId xmlns:p14="http://schemas.microsoft.com/office/powerpoint/2010/main" val="237800784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Build Links</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Via </a:t>
            </a:r>
            <a:r>
              <a:rPr lang="en-US" sz="1500" dirty="0" smtClean="0">
                <a:solidFill>
                  <a:srgbClr val="236AA5"/>
                </a:solidFill>
                <a:hlinkClick r:id="rId2"/>
              </a:rPr>
              <a:t>http://opensiteexplorer.org</a:t>
            </a:r>
            <a:r>
              <a:rPr lang="en-US" sz="1500" dirty="0" smtClean="0">
                <a:solidFill>
                  <a:srgbClr val="236AA5"/>
                </a:solidFill>
              </a:rPr>
              <a:t> </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4" cstate="print"/>
          <a:srcRect/>
          <a:stretch>
            <a:fillRect/>
          </a:stretch>
        </p:blipFill>
        <p:spPr bwMode="auto">
          <a:xfrm>
            <a:off x="681038" y="1125041"/>
            <a:ext cx="7781925" cy="4742359"/>
          </a:xfrm>
          <a:prstGeom prst="rect">
            <a:avLst/>
          </a:prstGeom>
          <a:noFill/>
          <a:ln w="9525">
            <a:noFill/>
            <a:miter lim="800000"/>
            <a:headEnd/>
            <a:tailEnd/>
          </a:ln>
        </p:spPr>
      </p:pic>
    </p:spTree>
    <p:extLst>
      <p:ext uri="{BB962C8B-B14F-4D97-AF65-F5344CB8AC3E}">
        <p14:creationId xmlns:p14="http://schemas.microsoft.com/office/powerpoint/2010/main" val="293828848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Good Enough</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Yep; it really used to work.</a:t>
            </a:r>
            <a:endParaRPr lang="en-US" sz="1500" dirty="0">
              <a:solidFill>
                <a:srgbClr val="236AA5"/>
              </a:solidFill>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6" name="Picture 2" descr="http://lh5.ggpht.com/-qrlxeIbcgao/TYh_EIho7mI/AAAAAAAABFA/b34ax2BTPI8/Close-enough-guy.jpg"/>
          <p:cNvPicPr>
            <a:picLocks noChangeAspect="1" noChangeArrowheads="1"/>
          </p:cNvPicPr>
          <p:nvPr/>
        </p:nvPicPr>
        <p:blipFill>
          <a:blip r:embed="rId3" cstate="print"/>
          <a:srcRect/>
          <a:stretch>
            <a:fillRect/>
          </a:stretch>
        </p:blipFill>
        <p:spPr bwMode="auto">
          <a:xfrm>
            <a:off x="3124200" y="2181224"/>
            <a:ext cx="3143250" cy="3000376"/>
          </a:xfrm>
          <a:prstGeom prst="rect">
            <a:avLst/>
          </a:prstGeom>
          <a:noFill/>
        </p:spPr>
      </p:pic>
    </p:spTree>
    <p:extLst>
      <p:ext uri="{BB962C8B-B14F-4D97-AF65-F5344CB8AC3E}">
        <p14:creationId xmlns:p14="http://schemas.microsoft.com/office/powerpoint/2010/main" val="249743256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9996176"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76200" y="152401"/>
            <a:ext cx="9144000" cy="2590799"/>
          </a:xfrm>
          <a:prstGeom prst="rect">
            <a:avLst/>
          </a:prstGeom>
        </p:spPr>
        <p:txBody>
          <a:bodyPr vert="horz" lIns="91440" tIns="45720" rIns="91440" bIns="45720" rtlCol="0" anchor="ctr">
            <a:noAutofit/>
          </a:bodyPr>
          <a:lstStyle/>
          <a:p>
            <a:pPr marL="0" marR="0" lvl="0" indent="0" algn="ctr" defTabSz="914400" rtl="0" eaLnBrk="1" fontAlgn="auto" latinLnBrk="0" hangingPunct="1">
              <a:spcBef>
                <a:spcPct val="0"/>
              </a:spcBef>
              <a:spcAft>
                <a:spcPts val="0"/>
              </a:spcAft>
              <a:buClrTx/>
              <a:buSzTx/>
              <a:buFontTx/>
              <a:buNone/>
              <a:tabLst/>
              <a:defRPr/>
            </a:pPr>
            <a:r>
              <a:rPr lang="en-US" sz="6000" b="1" dirty="0" smtClean="0">
                <a:solidFill>
                  <a:srgbClr val="236AA5"/>
                </a:solidFill>
                <a:latin typeface="+mj-lt"/>
                <a:ea typeface="Tahoma" pitchFamily="34" charset="0"/>
                <a:cs typeface="Times New Roman" pitchFamily="18" charset="0"/>
              </a:rPr>
              <a:t>That SEO</a:t>
            </a:r>
          </a:p>
          <a:p>
            <a:pPr marL="0" marR="0" lvl="0" indent="0" algn="ctr" defTabSz="914400" rtl="0" eaLnBrk="1" fontAlgn="auto" latinLnBrk="0" hangingPunct="1">
              <a:spcBef>
                <a:spcPct val="0"/>
              </a:spcBef>
              <a:spcAft>
                <a:spcPts val="0"/>
              </a:spcAft>
              <a:buClrTx/>
              <a:buSzTx/>
              <a:buFontTx/>
              <a:buNone/>
              <a:tabLst/>
              <a:defRPr/>
            </a:pPr>
            <a:r>
              <a:rPr lang="en-US" sz="6000" b="1" dirty="0" smtClean="0">
                <a:solidFill>
                  <a:srgbClr val="236AA5"/>
                </a:solidFill>
                <a:latin typeface="+mj-lt"/>
                <a:ea typeface="Tahoma" pitchFamily="34" charset="0"/>
                <a:cs typeface="Times New Roman" pitchFamily="18" charset="0"/>
              </a:rPr>
              <a:t>is Dead.</a:t>
            </a:r>
            <a:endParaRPr kumimoji="0" lang="en-US" sz="60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spTree>
    <p:extLst>
      <p:ext uri="{BB962C8B-B14F-4D97-AF65-F5344CB8AC3E}">
        <p14:creationId xmlns:p14="http://schemas.microsoft.com/office/powerpoint/2010/main" val="37881472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SERPs All Looked Like This:</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17040" y="6248400"/>
            <a:ext cx="8026960" cy="553998"/>
          </a:xfrm>
          <a:prstGeom prst="rect">
            <a:avLst/>
          </a:prstGeom>
          <a:noFill/>
        </p:spPr>
        <p:txBody>
          <a:bodyPr wrap="square" rtlCol="0">
            <a:spAutoFit/>
          </a:bodyPr>
          <a:lstStyle/>
          <a:p>
            <a:r>
              <a:rPr lang="en-US" sz="1500" dirty="0" smtClean="0">
                <a:solidFill>
                  <a:srgbClr val="236AA5"/>
                </a:solidFill>
              </a:rPr>
              <a:t>Via Google’s 10</a:t>
            </a:r>
            <a:r>
              <a:rPr lang="en-US" sz="1500" baseline="30000" dirty="0" smtClean="0">
                <a:solidFill>
                  <a:srgbClr val="236AA5"/>
                </a:solidFill>
              </a:rPr>
              <a:t>th</a:t>
            </a:r>
            <a:r>
              <a:rPr lang="en-US" sz="1500" dirty="0" smtClean="0">
                <a:solidFill>
                  <a:srgbClr val="236AA5"/>
                </a:solidFill>
              </a:rPr>
              <a:t> Birthday post: </a:t>
            </a:r>
            <a:r>
              <a:rPr lang="en-US" sz="1500" dirty="0" smtClean="0">
                <a:hlinkClick r:id="rId2"/>
              </a:rPr>
              <a:t>http://googlesystem.blogspot.com/2008/09/google-time-machine-web-in-2001.html</a:t>
            </a:r>
            <a:endParaRPr lang="en-US" sz="1500" dirty="0">
              <a:solidFill>
                <a:srgbClr val="236AA5"/>
              </a:solidFill>
            </a:endParaRP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8" name="Picture 2" descr="http://4.bp.blogspot.com/_ZaGO7GjCqAI/SOKM9qoNgyI/AAAAAAAAL6U/Bg-QJHkqAy4/s640/google-search-in-2001.png"/>
          <p:cNvPicPr>
            <a:picLocks noChangeAspect="1" noChangeArrowheads="1"/>
          </p:cNvPicPr>
          <p:nvPr/>
        </p:nvPicPr>
        <p:blipFill>
          <a:blip r:embed="rId4" cstate="print"/>
          <a:srcRect/>
          <a:stretch>
            <a:fillRect/>
          </a:stretch>
        </p:blipFill>
        <p:spPr bwMode="auto">
          <a:xfrm>
            <a:off x="1828800" y="1371600"/>
            <a:ext cx="5486400" cy="4319294"/>
          </a:xfrm>
          <a:prstGeom prst="rect">
            <a:avLst/>
          </a:prstGeom>
          <a:noFill/>
        </p:spPr>
      </p:pic>
    </p:spTree>
    <p:extLst>
      <p:ext uri="{BB962C8B-B14F-4D97-AF65-F5344CB8AC3E}">
        <p14:creationId xmlns:p14="http://schemas.microsoft.com/office/powerpoint/2010/main" val="9388140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You Might Rank</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27232"/>
            <a:ext cx="8026960" cy="569387"/>
          </a:xfrm>
          <a:prstGeom prst="rect">
            <a:avLst/>
          </a:prstGeom>
          <a:noFill/>
        </p:spPr>
        <p:txBody>
          <a:bodyPr wrap="square" rtlCol="0">
            <a:spAutoFit/>
          </a:bodyPr>
          <a:lstStyle/>
          <a:p>
            <a:r>
              <a:rPr lang="en-US" sz="1500" dirty="0" smtClean="0">
                <a:solidFill>
                  <a:srgbClr val="236AA5"/>
                </a:solidFill>
              </a:rPr>
              <a:t>Before you even do that, make sure you’re choosing the right goals: </a:t>
            </a:r>
            <a:r>
              <a:rPr lang="en-US" sz="1600" dirty="0" smtClean="0">
                <a:hlinkClick r:id="rId2"/>
              </a:rPr>
              <a:t>http://www.seomoz.org/blog/the-6-goals-of-seo-choosing-the-right-ones-for-your-business</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8" name="Picture 2"/>
          <p:cNvPicPr>
            <a:picLocks noChangeAspect="1" noChangeArrowheads="1"/>
          </p:cNvPicPr>
          <p:nvPr/>
        </p:nvPicPr>
        <p:blipFill>
          <a:blip r:embed="rId4" cstate="print"/>
          <a:srcRect/>
          <a:stretch>
            <a:fillRect/>
          </a:stretch>
        </p:blipFill>
        <p:spPr bwMode="auto">
          <a:xfrm>
            <a:off x="102394" y="964406"/>
            <a:ext cx="8939213" cy="5080000"/>
          </a:xfrm>
          <a:prstGeom prst="rect">
            <a:avLst/>
          </a:prstGeom>
          <a:noFill/>
          <a:ln w="9525">
            <a:noFill/>
            <a:miter lim="800000"/>
            <a:headEnd/>
            <a:tailEnd/>
          </a:ln>
        </p:spPr>
      </p:pic>
    </p:spTree>
    <p:extLst>
      <p:ext uri="{BB962C8B-B14F-4D97-AF65-F5344CB8AC3E}">
        <p14:creationId xmlns:p14="http://schemas.microsoft.com/office/powerpoint/2010/main" val="217266910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You Probably Won’t Convert Well</a:t>
            </a:r>
            <a:endParaRPr kumimoji="0" lang="en-US" sz="42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219538"/>
            <a:ext cx="8026960" cy="584775"/>
          </a:xfrm>
          <a:prstGeom prst="rect">
            <a:avLst/>
          </a:prstGeom>
          <a:noFill/>
        </p:spPr>
        <p:txBody>
          <a:bodyPr wrap="square" rtlCol="0">
            <a:spAutoFit/>
          </a:bodyPr>
          <a:lstStyle/>
          <a:p>
            <a:r>
              <a:rPr lang="en-US" sz="1500" dirty="0" smtClean="0">
                <a:solidFill>
                  <a:srgbClr val="236AA5"/>
                </a:solidFill>
              </a:rPr>
              <a:t>Unless the rest of the funnel rocks, SEO is in a rough spot: </a:t>
            </a:r>
            <a:r>
              <a:rPr lang="en-US" sz="1600" dirty="0" smtClean="0">
                <a:hlinkClick r:id="rId3"/>
              </a:rPr>
              <a:t>http://www.seomoz.org/blog/winning-the-seo-battle-at-every-step-of-the-purchase-path</a:t>
            </a:r>
            <a:endParaRPr lang="en-US" sz="1500" dirty="0">
              <a:solidFill>
                <a:srgbClr val="236AA5"/>
              </a:solidFill>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descr="http://www.seomoz.org/img/upload/purchase-path-seo.gif"/>
          <p:cNvPicPr>
            <a:picLocks noChangeAspect="1" noChangeArrowheads="1"/>
          </p:cNvPicPr>
          <p:nvPr/>
        </p:nvPicPr>
        <p:blipFill>
          <a:blip r:embed="rId5" cstate="print"/>
          <a:srcRect/>
          <a:stretch>
            <a:fillRect/>
          </a:stretch>
        </p:blipFill>
        <p:spPr bwMode="auto">
          <a:xfrm>
            <a:off x="1714500" y="1409699"/>
            <a:ext cx="5715000" cy="4229101"/>
          </a:xfrm>
          <a:prstGeom prst="rect">
            <a:avLst/>
          </a:prstGeom>
          <a:noFill/>
        </p:spPr>
      </p:pic>
    </p:spTree>
    <p:extLst>
      <p:ext uri="{BB962C8B-B14F-4D97-AF65-F5344CB8AC3E}">
        <p14:creationId xmlns:p14="http://schemas.microsoft.com/office/powerpoint/2010/main" val="135630197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76358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3400" b="1" dirty="0" smtClean="0">
                <a:solidFill>
                  <a:srgbClr val="236AA5"/>
                </a:solidFill>
                <a:latin typeface="+mj-lt"/>
                <a:ea typeface="Tahoma" pitchFamily="34" charset="0"/>
                <a:cs typeface="Times New Roman" pitchFamily="18" charset="0"/>
              </a:rPr>
              <a:t>The</a:t>
            </a:r>
            <a:r>
              <a:rPr lang="en-US" sz="3400" b="1" dirty="0" smtClean="0">
                <a:solidFill>
                  <a:srgbClr val="236AA5"/>
                </a:solidFill>
                <a:latin typeface="+mj-lt"/>
                <a:ea typeface="Tahoma" pitchFamily="34" charset="0"/>
                <a:cs typeface="Times New Roman" pitchFamily="18" charset="0"/>
              </a:rPr>
              <a:t> New Look of Search</a:t>
            </a:r>
            <a:endParaRPr kumimoji="0" lang="en-US" sz="3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762000"/>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1993900" y="0"/>
            <a:ext cx="5143500" cy="6858000"/>
          </a:xfrm>
          <a:prstGeom prst="rect">
            <a:avLst/>
          </a:prstGeom>
        </p:spPr>
      </p:pic>
      <p:pic>
        <p:nvPicPr>
          <p:cNvPr id="3" name="Picture 2"/>
          <p:cNvPicPr>
            <a:picLocks noChangeAspect="1"/>
          </p:cNvPicPr>
          <p:nvPr/>
        </p:nvPicPr>
        <p:blipFill>
          <a:blip r:embed="rId5"/>
          <a:stretch>
            <a:fillRect/>
          </a:stretch>
        </p:blipFill>
        <p:spPr>
          <a:xfrm>
            <a:off x="1371600" y="0"/>
            <a:ext cx="6705600" cy="6866021"/>
          </a:xfrm>
          <a:prstGeom prst="rect">
            <a:avLst/>
          </a:prstGeom>
        </p:spPr>
      </p:pic>
      <p:pic>
        <p:nvPicPr>
          <p:cNvPr id="5" name="Picture 4"/>
          <p:cNvPicPr>
            <a:picLocks noChangeAspect="1"/>
          </p:cNvPicPr>
          <p:nvPr/>
        </p:nvPicPr>
        <p:blipFill>
          <a:blip r:embed="rId6"/>
          <a:stretch>
            <a:fillRect/>
          </a:stretch>
        </p:blipFill>
        <p:spPr>
          <a:xfrm>
            <a:off x="2590800" y="0"/>
            <a:ext cx="4800600" cy="6825343"/>
          </a:xfrm>
          <a:prstGeom prst="rect">
            <a:avLst/>
          </a:prstGeom>
        </p:spPr>
      </p:pic>
    </p:spTree>
    <p:extLst>
      <p:ext uri="{BB962C8B-B14F-4D97-AF65-F5344CB8AC3E}">
        <p14:creationId xmlns:p14="http://schemas.microsoft.com/office/powerpoint/2010/main" val="2556193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1676400"/>
            <a:ext cx="9144000" cy="2514600"/>
          </a:xfrm>
          <a:prstGeom prst="rect">
            <a:avLst/>
          </a:prstGeom>
        </p:spPr>
        <p:txBody>
          <a:bodyPr vert="horz" lIns="91440" tIns="45720" rIns="91440" bIns="45720" rtlCol="0" anchor="ctr">
            <a:noAutofit/>
          </a:bodyPr>
          <a:lstStyle/>
          <a:p>
            <a:pPr marL="0" marR="0" lvl="0" indent="0" algn="ctr" defTabSz="914400" rtl="0" eaLnBrk="1" fontAlgn="auto" latinLnBrk="0" hangingPunct="1">
              <a:spcBef>
                <a:spcPct val="0"/>
              </a:spcBef>
              <a:spcAft>
                <a:spcPts val="0"/>
              </a:spcAft>
              <a:buClrTx/>
              <a:buSzTx/>
              <a:buFontTx/>
              <a:buNone/>
              <a:tabLst/>
              <a:defRPr/>
            </a:pPr>
            <a:r>
              <a:rPr lang="en-US" sz="4800" b="1" noProof="0" dirty="0" smtClean="0">
                <a:solidFill>
                  <a:srgbClr val="236AA5"/>
                </a:solidFill>
                <a:latin typeface="+mj-lt"/>
                <a:ea typeface="Tahoma" pitchFamily="34" charset="0"/>
                <a:cs typeface="Times New Roman" pitchFamily="18" charset="0"/>
              </a:rPr>
              <a:t>Top Ten Tips to Kick Off </a:t>
            </a:r>
          </a:p>
          <a:p>
            <a:pPr marL="0" marR="0" lvl="0" indent="0" algn="ctr" defTabSz="914400" rtl="0" eaLnBrk="1" fontAlgn="auto" latinLnBrk="0" hangingPunct="1">
              <a:spcBef>
                <a:spcPct val="0"/>
              </a:spcBef>
              <a:spcAft>
                <a:spcPts val="0"/>
              </a:spcAft>
              <a:buClrTx/>
              <a:buSzTx/>
              <a:buFontTx/>
              <a:buNone/>
              <a:tabLst/>
              <a:defRPr/>
            </a:pPr>
            <a:r>
              <a:rPr lang="en-US" sz="4800" b="1" dirty="0" err="1" smtClean="0">
                <a:solidFill>
                  <a:srgbClr val="236AA5"/>
                </a:solidFill>
                <a:latin typeface="+mj-lt"/>
                <a:ea typeface="Tahoma" pitchFamily="34" charset="0"/>
                <a:cs typeface="Times New Roman" pitchFamily="18" charset="0"/>
              </a:rPr>
              <a:t>Optimization</a:t>
            </a:r>
            <a:r>
              <a:rPr kumimoji="0" lang="en-US" sz="4800" b="1" i="0" u="none" strike="noStrike" kern="1200" cap="none" spc="0" normalizeH="0" baseline="0" dirty="0" err="1" smtClean="0">
                <a:ln>
                  <a:noFill/>
                </a:ln>
                <a:solidFill>
                  <a:srgbClr val="236AA5"/>
                </a:solidFill>
                <a:effectLst/>
                <a:uLnTx/>
                <a:uFillTx/>
                <a:latin typeface="+mj-lt"/>
                <a:ea typeface="Tahoma" pitchFamily="34" charset="0"/>
                <a:cs typeface="Times New Roman" pitchFamily="18" charset="0"/>
              </a:rPr>
              <a:t>Con</a:t>
            </a:r>
            <a:r>
              <a:rPr kumimoji="0" lang="en-US" sz="4800" b="1" i="0" u="none" strike="noStrike" kern="1200" cap="none" spc="0" normalizeH="0" dirty="0" smtClean="0">
                <a:ln>
                  <a:noFill/>
                </a:ln>
                <a:solidFill>
                  <a:srgbClr val="236AA5"/>
                </a:solidFill>
                <a:effectLst/>
                <a:uLnTx/>
                <a:uFillTx/>
                <a:latin typeface="+mj-lt"/>
                <a:ea typeface="Tahoma" pitchFamily="34" charset="0"/>
                <a:cs typeface="Times New Roman" pitchFamily="18" charset="0"/>
              </a:rPr>
              <a:t> </a:t>
            </a:r>
            <a:r>
              <a:rPr kumimoji="0" lang="en-US" sz="4800" b="1" i="0" u="none" strike="noStrike" kern="1200" cap="none" spc="0" normalizeH="0" dirty="0" err="1" smtClean="0">
                <a:ln>
                  <a:noFill/>
                </a:ln>
                <a:solidFill>
                  <a:srgbClr val="236AA5"/>
                </a:solidFill>
                <a:effectLst/>
                <a:uLnTx/>
                <a:uFillTx/>
                <a:latin typeface="+mj-lt"/>
                <a:ea typeface="Tahoma" pitchFamily="34" charset="0"/>
                <a:cs typeface="Times New Roman" pitchFamily="18" charset="0"/>
              </a:rPr>
              <a:t>Kharkiv</a:t>
            </a:r>
            <a:r>
              <a:rPr kumimoji="0" lang="en-US" sz="4800" b="1" i="0" u="none" strike="noStrike" kern="1200" cap="none" spc="0" normalizeH="0" dirty="0" smtClean="0">
                <a:ln>
                  <a:noFill/>
                </a:ln>
                <a:solidFill>
                  <a:srgbClr val="236AA5"/>
                </a:solidFill>
                <a:effectLst/>
                <a:uLnTx/>
                <a:uFillTx/>
                <a:latin typeface="+mj-lt"/>
                <a:ea typeface="Tahoma" pitchFamily="34" charset="0"/>
                <a:cs typeface="Times New Roman" pitchFamily="18" charset="0"/>
              </a:rPr>
              <a:t>!</a:t>
            </a:r>
            <a:endParaRPr kumimoji="0" lang="en-US" sz="4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spTree>
    <p:extLst>
      <p:ext uri="{BB962C8B-B14F-4D97-AF65-F5344CB8AC3E}">
        <p14:creationId xmlns:p14="http://schemas.microsoft.com/office/powerpoint/2010/main" val="370469969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800" b="1" noProof="0" dirty="0" smtClean="0">
                <a:solidFill>
                  <a:srgbClr val="236AA5"/>
                </a:solidFill>
                <a:latin typeface="+mj-lt"/>
                <a:ea typeface="Tahoma" pitchFamily="34" charset="0"/>
                <a:cs typeface="Times New Roman" pitchFamily="18" charset="0"/>
              </a:rPr>
              <a:t>#10: New </a:t>
            </a:r>
            <a:r>
              <a:rPr lang="en-US" sz="3800" b="1" noProof="0" dirty="0" err="1" smtClean="0">
                <a:solidFill>
                  <a:srgbClr val="236AA5"/>
                </a:solidFill>
                <a:latin typeface="+mj-lt"/>
                <a:ea typeface="Tahoma" pitchFamily="34" charset="0"/>
                <a:cs typeface="Times New Roman" pitchFamily="18" charset="0"/>
              </a:rPr>
              <a:t>Heirarchy</a:t>
            </a:r>
            <a:r>
              <a:rPr lang="en-US" sz="3800" b="1" noProof="0" dirty="0" smtClean="0">
                <a:solidFill>
                  <a:srgbClr val="236AA5"/>
                </a:solidFill>
                <a:latin typeface="+mj-lt"/>
                <a:ea typeface="Tahoma" pitchFamily="34" charset="0"/>
                <a:cs typeface="Times New Roman" pitchFamily="18" charset="0"/>
              </a:rPr>
              <a:t> of Social Credibility</a:t>
            </a:r>
            <a:endParaRPr kumimoji="0" lang="en-US" sz="3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3200400" y="2057400"/>
            <a:ext cx="2730500" cy="2730500"/>
          </a:xfrm>
          <a:prstGeom prst="rect">
            <a:avLst/>
          </a:prstGeom>
        </p:spPr>
      </p:pic>
      <p:pic>
        <p:nvPicPr>
          <p:cNvPr id="3" name="Picture 2"/>
          <p:cNvPicPr>
            <a:picLocks noChangeAspect="1"/>
          </p:cNvPicPr>
          <p:nvPr/>
        </p:nvPicPr>
        <p:blipFill>
          <a:blip r:embed="rId5"/>
          <a:stretch>
            <a:fillRect/>
          </a:stretch>
        </p:blipFill>
        <p:spPr>
          <a:xfrm>
            <a:off x="1143000" y="2743200"/>
            <a:ext cx="6858000" cy="1371600"/>
          </a:xfrm>
          <a:prstGeom prst="rect">
            <a:avLst/>
          </a:prstGeom>
        </p:spPr>
      </p:pic>
    </p:spTree>
    <p:extLst>
      <p:ext uri="{BB962C8B-B14F-4D97-AF65-F5344CB8AC3E}">
        <p14:creationId xmlns:p14="http://schemas.microsoft.com/office/powerpoint/2010/main" val="2722046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800" b="1" noProof="0" dirty="0" smtClean="0">
                <a:solidFill>
                  <a:srgbClr val="236AA5"/>
                </a:solidFill>
                <a:latin typeface="+mj-lt"/>
                <a:ea typeface="Tahoma" pitchFamily="34" charset="0"/>
                <a:cs typeface="Times New Roman" pitchFamily="18" charset="0"/>
              </a:rPr>
              <a:t>#9: Info-graphics Are the New </a:t>
            </a:r>
            <a:r>
              <a:rPr lang="en-US" sz="3800" b="1" noProof="0" dirty="0" err="1" smtClean="0">
                <a:solidFill>
                  <a:srgbClr val="236AA5"/>
                </a:solidFill>
                <a:latin typeface="+mj-lt"/>
                <a:ea typeface="Tahoma" pitchFamily="34" charset="0"/>
                <a:cs typeface="Times New Roman" pitchFamily="18" charset="0"/>
              </a:rPr>
              <a:t>Linkbait</a:t>
            </a:r>
            <a:endParaRPr kumimoji="0" lang="en-US" sz="3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676400" y="6400800"/>
            <a:ext cx="6248400" cy="276999"/>
          </a:xfrm>
          <a:prstGeom prst="rect">
            <a:avLst/>
          </a:prstGeom>
        </p:spPr>
        <p:txBody>
          <a:bodyPr wrap="square">
            <a:spAutoFit/>
          </a:bodyPr>
          <a:lstStyle/>
          <a:p>
            <a:r>
              <a:rPr lang="en-US" sz="1200" dirty="0">
                <a:solidFill>
                  <a:srgbClr val="236AA5"/>
                </a:solidFill>
              </a:rPr>
              <a:t>http://</a:t>
            </a:r>
            <a:r>
              <a:rPr lang="en-US" sz="1200" dirty="0" err="1">
                <a:solidFill>
                  <a:srgbClr val="236AA5"/>
                </a:solidFill>
              </a:rPr>
              <a:t>www.seomoz.org</a:t>
            </a:r>
            <a:r>
              <a:rPr lang="en-US" sz="1200" dirty="0">
                <a:solidFill>
                  <a:srgbClr val="236AA5"/>
                </a:solidFill>
              </a:rPr>
              <a:t>/blog/what-is-a-reverse-proxy-and-how-can-it-help-my-</a:t>
            </a:r>
            <a:r>
              <a:rPr lang="en-US" sz="1200" dirty="0" err="1">
                <a:solidFill>
                  <a:srgbClr val="236AA5"/>
                </a:solidFill>
              </a:rPr>
              <a:t>seo</a:t>
            </a:r>
            <a:endParaRPr lang="en-US" sz="1200" dirty="0">
              <a:solidFill>
                <a:srgbClr val="236AA5"/>
              </a:solidFill>
            </a:endParaRPr>
          </a:p>
        </p:txBody>
      </p:sp>
      <p:pic>
        <p:nvPicPr>
          <p:cNvPr id="8" name="Picture 7"/>
          <p:cNvPicPr>
            <a:picLocks noChangeAspect="1"/>
          </p:cNvPicPr>
          <p:nvPr/>
        </p:nvPicPr>
        <p:blipFill>
          <a:blip r:embed="rId4"/>
          <a:stretch>
            <a:fillRect/>
          </a:stretch>
        </p:blipFill>
        <p:spPr>
          <a:xfrm>
            <a:off x="3733800" y="1066800"/>
            <a:ext cx="1600200" cy="5095510"/>
          </a:xfrm>
          <a:prstGeom prst="rect">
            <a:avLst/>
          </a:prstGeom>
        </p:spPr>
      </p:pic>
    </p:spTree>
    <p:extLst>
      <p:ext uri="{BB962C8B-B14F-4D97-AF65-F5344CB8AC3E}">
        <p14:creationId xmlns:p14="http://schemas.microsoft.com/office/powerpoint/2010/main" val="245832759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800" b="1" noProof="0" dirty="0" smtClean="0">
                <a:solidFill>
                  <a:srgbClr val="236AA5"/>
                </a:solidFill>
                <a:latin typeface="+mj-lt"/>
                <a:ea typeface="Tahoma" pitchFamily="34" charset="0"/>
                <a:cs typeface="Times New Roman" pitchFamily="18" charset="0"/>
              </a:rPr>
              <a:t>#8: Video Rules!</a:t>
            </a:r>
            <a:endParaRPr kumimoji="0" lang="en-US" sz="3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676400" y="6400800"/>
            <a:ext cx="6248400" cy="276999"/>
          </a:xfrm>
          <a:prstGeom prst="rect">
            <a:avLst/>
          </a:prstGeom>
        </p:spPr>
        <p:txBody>
          <a:bodyPr wrap="square">
            <a:spAutoFit/>
          </a:bodyPr>
          <a:lstStyle/>
          <a:p>
            <a:r>
              <a:rPr lang="en-US" sz="1200" dirty="0">
                <a:solidFill>
                  <a:srgbClr val="236AA5"/>
                </a:solidFill>
              </a:rPr>
              <a:t>http://</a:t>
            </a:r>
            <a:r>
              <a:rPr lang="en-US" sz="1200" dirty="0" err="1">
                <a:solidFill>
                  <a:srgbClr val="236AA5"/>
                </a:solidFill>
              </a:rPr>
              <a:t>www.seomoz.org</a:t>
            </a:r>
            <a:r>
              <a:rPr lang="en-US" sz="1200" dirty="0">
                <a:solidFill>
                  <a:srgbClr val="236AA5"/>
                </a:solidFill>
              </a:rPr>
              <a:t>/blog/what-is-a-reverse-proxy-and-how-can-it-help-my-</a:t>
            </a:r>
            <a:r>
              <a:rPr lang="en-US" sz="1200" dirty="0" err="1">
                <a:solidFill>
                  <a:srgbClr val="236AA5"/>
                </a:solidFill>
              </a:rPr>
              <a:t>seo</a:t>
            </a:r>
            <a:endParaRPr lang="en-US" sz="1200" dirty="0">
              <a:solidFill>
                <a:srgbClr val="236AA5"/>
              </a:solidFill>
            </a:endParaRPr>
          </a:p>
        </p:txBody>
      </p:sp>
      <p:pic>
        <p:nvPicPr>
          <p:cNvPr id="2" name="Picture 1"/>
          <p:cNvPicPr>
            <a:picLocks noChangeAspect="1"/>
          </p:cNvPicPr>
          <p:nvPr/>
        </p:nvPicPr>
        <p:blipFill>
          <a:blip r:embed="rId4"/>
          <a:stretch>
            <a:fillRect/>
          </a:stretch>
        </p:blipFill>
        <p:spPr>
          <a:xfrm>
            <a:off x="2057400" y="1143000"/>
            <a:ext cx="5080000" cy="4940300"/>
          </a:xfrm>
          <a:prstGeom prst="rect">
            <a:avLst/>
          </a:prstGeom>
        </p:spPr>
      </p:pic>
    </p:spTree>
    <p:extLst>
      <p:ext uri="{BB962C8B-B14F-4D97-AF65-F5344CB8AC3E}">
        <p14:creationId xmlns:p14="http://schemas.microsoft.com/office/powerpoint/2010/main" val="413702704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800" b="1" noProof="0" dirty="0" smtClean="0">
                <a:solidFill>
                  <a:srgbClr val="236AA5"/>
                </a:solidFill>
                <a:latin typeface="+mj-lt"/>
                <a:ea typeface="Tahoma" pitchFamily="34" charset="0"/>
                <a:cs typeface="Times New Roman" pitchFamily="18" charset="0"/>
              </a:rPr>
              <a:t>#7: Branding is </a:t>
            </a:r>
            <a:r>
              <a:rPr lang="en-US" sz="3800" b="1" noProof="0" dirty="0" err="1" smtClean="0">
                <a:solidFill>
                  <a:srgbClr val="236AA5"/>
                </a:solidFill>
                <a:latin typeface="+mj-lt"/>
                <a:ea typeface="Tahoma" pitchFamily="34" charset="0"/>
                <a:cs typeface="Times New Roman" pitchFamily="18" charset="0"/>
              </a:rPr>
              <a:t>Baaaaa-ack</a:t>
            </a:r>
            <a:r>
              <a:rPr lang="en-US" sz="3800" b="1" noProof="0" dirty="0" smtClean="0">
                <a:solidFill>
                  <a:srgbClr val="236AA5"/>
                </a:solidFill>
                <a:latin typeface="+mj-lt"/>
                <a:ea typeface="Tahoma" pitchFamily="34" charset="0"/>
                <a:cs typeface="Times New Roman" pitchFamily="18" charset="0"/>
              </a:rPr>
              <a:t>!</a:t>
            </a:r>
            <a:endParaRPr kumimoji="0" lang="en-US" sz="3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descr="Screen shot 2011-10-13 at 4.50.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76696"/>
            <a:ext cx="9144000" cy="4843104"/>
          </a:xfrm>
          <a:prstGeom prst="rect">
            <a:avLst/>
          </a:prstGeom>
        </p:spPr>
      </p:pic>
    </p:spTree>
    <p:extLst>
      <p:ext uri="{BB962C8B-B14F-4D97-AF65-F5344CB8AC3E}">
        <p14:creationId xmlns:p14="http://schemas.microsoft.com/office/powerpoint/2010/main" val="250465924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800" b="1" noProof="0" dirty="0" smtClean="0">
                <a:solidFill>
                  <a:srgbClr val="236AA5"/>
                </a:solidFill>
                <a:latin typeface="+mj-lt"/>
                <a:ea typeface="Tahoma" pitchFamily="34" charset="0"/>
                <a:cs typeface="Times New Roman" pitchFamily="18" charset="0"/>
              </a:rPr>
              <a:t>#6: Leverage </a:t>
            </a:r>
            <a:r>
              <a:rPr lang="en-US" sz="3800" b="1" dirty="0" smtClean="0">
                <a:solidFill>
                  <a:srgbClr val="236AA5"/>
                </a:solidFill>
                <a:latin typeface="+mj-lt"/>
                <a:ea typeface="Tahoma" pitchFamily="34" charset="0"/>
                <a:cs typeface="Times New Roman" pitchFamily="18" charset="0"/>
              </a:rPr>
              <a:t>All the </a:t>
            </a:r>
            <a:r>
              <a:rPr lang="en-US" sz="3800" b="1" noProof="0" dirty="0" smtClean="0">
                <a:solidFill>
                  <a:srgbClr val="236AA5"/>
                </a:solidFill>
                <a:latin typeface="+mj-lt"/>
                <a:ea typeface="Tahoma" pitchFamily="34" charset="0"/>
                <a:cs typeface="Times New Roman" pitchFamily="18" charset="0"/>
              </a:rPr>
              <a:t>Social Networks</a:t>
            </a:r>
            <a:endParaRPr kumimoji="0" lang="en-US" sz="3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2" descr="http://www.johnhaydon.com/wp-content/uploads/2011/07/google_plus_logo.jpg"/>
          <p:cNvPicPr>
            <a:picLocks noChangeAspect="1" noChangeArrowheads="1"/>
          </p:cNvPicPr>
          <p:nvPr/>
        </p:nvPicPr>
        <p:blipFill>
          <a:blip r:embed="rId4" cstate="print"/>
          <a:srcRect/>
          <a:stretch>
            <a:fillRect/>
          </a:stretch>
        </p:blipFill>
        <p:spPr bwMode="auto">
          <a:xfrm>
            <a:off x="1219200" y="1189419"/>
            <a:ext cx="1572208" cy="1708922"/>
          </a:xfrm>
          <a:prstGeom prst="rect">
            <a:avLst/>
          </a:prstGeom>
          <a:noFill/>
        </p:spPr>
      </p:pic>
      <p:pic>
        <p:nvPicPr>
          <p:cNvPr id="8" name="Picture 7" descr="http://www.thechromesource.com/wp-content/uploads/2011/06/facebook-logo.png"/>
          <p:cNvPicPr>
            <a:picLocks noChangeAspect="1" noChangeArrowheads="1"/>
          </p:cNvPicPr>
          <p:nvPr/>
        </p:nvPicPr>
        <p:blipFill>
          <a:blip r:embed="rId5" cstate="print"/>
          <a:srcRect/>
          <a:stretch>
            <a:fillRect/>
          </a:stretch>
        </p:blipFill>
        <p:spPr bwMode="auto">
          <a:xfrm>
            <a:off x="2867608" y="1285473"/>
            <a:ext cx="1371600" cy="1371600"/>
          </a:xfrm>
          <a:prstGeom prst="rect">
            <a:avLst/>
          </a:prstGeom>
          <a:noFill/>
        </p:spPr>
      </p:pic>
      <p:pic>
        <p:nvPicPr>
          <p:cNvPr id="9" name="Picture 7"/>
          <p:cNvPicPr>
            <a:picLocks noChangeAspect="1" noChangeArrowheads="1"/>
          </p:cNvPicPr>
          <p:nvPr/>
        </p:nvPicPr>
        <p:blipFill>
          <a:blip r:embed="rId6" cstate="print"/>
          <a:srcRect/>
          <a:stretch>
            <a:fillRect/>
          </a:stretch>
        </p:blipFill>
        <p:spPr bwMode="auto">
          <a:xfrm>
            <a:off x="4391608" y="1285473"/>
            <a:ext cx="1399592" cy="1371600"/>
          </a:xfrm>
          <a:prstGeom prst="rect">
            <a:avLst/>
          </a:prstGeom>
          <a:noFill/>
          <a:ln w="9525">
            <a:noFill/>
            <a:miter lim="800000"/>
            <a:headEnd/>
            <a:tailEnd/>
          </a:ln>
        </p:spPr>
      </p:pic>
      <p:pic>
        <p:nvPicPr>
          <p:cNvPr id="11" name="Picture 9" descr="http://www.thesocialpenguinblog.com/cms/wp-content/uploads/2011/06/linkedin-logo.png"/>
          <p:cNvPicPr>
            <a:picLocks noChangeAspect="1" noChangeArrowheads="1"/>
          </p:cNvPicPr>
          <p:nvPr/>
        </p:nvPicPr>
        <p:blipFill>
          <a:blip r:embed="rId7" cstate="print"/>
          <a:srcRect/>
          <a:stretch>
            <a:fillRect/>
          </a:stretch>
        </p:blipFill>
        <p:spPr bwMode="auto">
          <a:xfrm>
            <a:off x="5943601" y="1285473"/>
            <a:ext cx="1523999" cy="1524000"/>
          </a:xfrm>
          <a:prstGeom prst="rect">
            <a:avLst/>
          </a:prstGeom>
          <a:noFill/>
        </p:spPr>
      </p:pic>
      <p:pic>
        <p:nvPicPr>
          <p:cNvPr id="12" name="Picture 11" descr="http://fundraiseczar.com/wp-content/uploads/2011/04/Foursquare-copy1-e1302098327898.jpg"/>
          <p:cNvPicPr>
            <a:picLocks noChangeAspect="1" noChangeArrowheads="1"/>
          </p:cNvPicPr>
          <p:nvPr/>
        </p:nvPicPr>
        <p:blipFill>
          <a:blip r:embed="rId8" cstate="print"/>
          <a:srcRect/>
          <a:stretch>
            <a:fillRect/>
          </a:stretch>
        </p:blipFill>
        <p:spPr bwMode="auto">
          <a:xfrm>
            <a:off x="7620000" y="1306825"/>
            <a:ext cx="1295400" cy="1274048"/>
          </a:xfrm>
          <a:prstGeom prst="rect">
            <a:avLst/>
          </a:prstGeom>
          <a:noFill/>
        </p:spPr>
      </p:pic>
      <p:sp>
        <p:nvSpPr>
          <p:cNvPr id="13" name="TextBox 12"/>
          <p:cNvSpPr txBox="1"/>
          <p:nvPr/>
        </p:nvSpPr>
        <p:spPr>
          <a:xfrm>
            <a:off x="131889" y="2875746"/>
            <a:ext cx="1011111" cy="4770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500" b="1" dirty="0" smtClean="0"/>
              <a:t>Users:</a:t>
            </a:r>
            <a:endParaRPr lang="en-US" sz="2500" b="1" dirty="0"/>
          </a:p>
        </p:txBody>
      </p:sp>
      <p:sp>
        <p:nvSpPr>
          <p:cNvPr id="14" name="TextBox 13"/>
          <p:cNvSpPr txBox="1"/>
          <p:nvPr/>
        </p:nvSpPr>
        <p:spPr>
          <a:xfrm>
            <a:off x="1447800" y="2875746"/>
            <a:ext cx="1031051" cy="477054"/>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2500" b="1" dirty="0" smtClean="0"/>
              <a:t>50mm</a:t>
            </a:r>
            <a:endParaRPr lang="en-US" sz="2500" b="1" dirty="0"/>
          </a:p>
        </p:txBody>
      </p:sp>
      <p:sp>
        <p:nvSpPr>
          <p:cNvPr id="15" name="TextBox 14"/>
          <p:cNvSpPr txBox="1"/>
          <p:nvPr/>
        </p:nvSpPr>
        <p:spPr>
          <a:xfrm>
            <a:off x="2971800" y="2875746"/>
            <a:ext cx="1192955" cy="477054"/>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500" b="1" dirty="0" smtClean="0"/>
              <a:t>750mm</a:t>
            </a:r>
            <a:endParaRPr lang="en-US" sz="2500" b="1" dirty="0"/>
          </a:p>
        </p:txBody>
      </p:sp>
      <p:sp>
        <p:nvSpPr>
          <p:cNvPr id="16" name="TextBox 15"/>
          <p:cNvSpPr txBox="1"/>
          <p:nvPr/>
        </p:nvSpPr>
        <p:spPr>
          <a:xfrm>
            <a:off x="4495800" y="2875746"/>
            <a:ext cx="1192955" cy="477054"/>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500" b="1" dirty="0" smtClean="0"/>
              <a:t>200mm</a:t>
            </a:r>
            <a:endParaRPr lang="en-US" sz="2500" b="1" dirty="0"/>
          </a:p>
        </p:txBody>
      </p:sp>
      <p:sp>
        <p:nvSpPr>
          <p:cNvPr id="17" name="TextBox 16"/>
          <p:cNvSpPr txBox="1"/>
          <p:nvPr/>
        </p:nvSpPr>
        <p:spPr>
          <a:xfrm>
            <a:off x="6096000" y="2875746"/>
            <a:ext cx="1192955" cy="477054"/>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sz="2500" b="1" dirty="0" smtClean="0"/>
              <a:t>120mm</a:t>
            </a:r>
            <a:endParaRPr lang="en-US" sz="2500" b="1" dirty="0"/>
          </a:p>
        </p:txBody>
      </p:sp>
      <p:sp>
        <p:nvSpPr>
          <p:cNvPr id="18" name="TextBox 17"/>
          <p:cNvSpPr txBox="1"/>
          <p:nvPr/>
        </p:nvSpPr>
        <p:spPr>
          <a:xfrm>
            <a:off x="7772400" y="2875746"/>
            <a:ext cx="1031051" cy="477054"/>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500" b="1" dirty="0" smtClean="0"/>
              <a:t>10mm</a:t>
            </a:r>
            <a:endParaRPr lang="en-US" sz="2500" b="1" dirty="0"/>
          </a:p>
        </p:txBody>
      </p:sp>
      <p:sp>
        <p:nvSpPr>
          <p:cNvPr id="19" name="TextBox 18"/>
          <p:cNvSpPr txBox="1"/>
          <p:nvPr/>
        </p:nvSpPr>
        <p:spPr>
          <a:xfrm>
            <a:off x="152400" y="5204608"/>
            <a:ext cx="1011111" cy="4770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500" b="1" dirty="0" smtClean="0"/>
              <a:t>Users:</a:t>
            </a:r>
            <a:endParaRPr lang="en-US" sz="2500" b="1" dirty="0"/>
          </a:p>
        </p:txBody>
      </p:sp>
      <p:pic>
        <p:nvPicPr>
          <p:cNvPr id="2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4142" y="3932302"/>
            <a:ext cx="1180458" cy="118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447800" y="5224462"/>
            <a:ext cx="1031051" cy="477054"/>
          </a:xfrm>
          <a:prstGeom prst="rect">
            <a:avLst/>
          </a:prstGeom>
          <a:solidFill>
            <a:srgbClr val="00B050"/>
          </a:solidFill>
        </p:spPr>
        <p:style>
          <a:lnRef idx="0">
            <a:schemeClr val="dk1"/>
          </a:lnRef>
          <a:fillRef idx="3">
            <a:schemeClr val="dk1"/>
          </a:fillRef>
          <a:effectRef idx="3">
            <a:schemeClr val="dk1"/>
          </a:effectRef>
          <a:fontRef idx="minor">
            <a:schemeClr val="lt1"/>
          </a:fontRef>
        </p:style>
        <p:txBody>
          <a:bodyPr wrap="none" rtlCol="0">
            <a:spAutoFit/>
          </a:bodyPr>
          <a:lstStyle/>
          <a:p>
            <a:r>
              <a:rPr lang="en-US" sz="2500" b="1" dirty="0" smtClean="0"/>
              <a:t>14mm</a:t>
            </a:r>
            <a:endParaRPr lang="en-US" sz="2500" b="1" dirty="0"/>
          </a:p>
        </p:txBody>
      </p:sp>
      <p:sp>
        <p:nvSpPr>
          <p:cNvPr id="22" name="TextBox 21"/>
          <p:cNvSpPr txBox="1"/>
          <p:nvPr/>
        </p:nvSpPr>
        <p:spPr>
          <a:xfrm>
            <a:off x="3319734" y="5224462"/>
            <a:ext cx="1252266" cy="477054"/>
          </a:xfrm>
          <a:prstGeom prst="rect">
            <a:avLst/>
          </a:prstGeom>
          <a:solidFill>
            <a:srgbClr val="FF0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500" b="1" dirty="0" smtClean="0"/>
              <a:t>Millions</a:t>
            </a:r>
            <a:endParaRPr lang="en-US" sz="2500" b="1" dirty="0"/>
          </a:p>
        </p:txBody>
      </p:sp>
      <p:pic>
        <p:nvPicPr>
          <p:cNvPr id="2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3852862"/>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5410200" y="5224462"/>
            <a:ext cx="1031051" cy="477054"/>
          </a:xfrm>
          <a:prstGeom prst="rect">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500" b="1" dirty="0" smtClean="0"/>
              <a:t>14mm</a:t>
            </a:r>
            <a:endParaRPr lang="en-US" sz="2500" b="1" dirty="0"/>
          </a:p>
        </p:txBody>
      </p:sp>
      <p:pic>
        <p:nvPicPr>
          <p:cNvPr id="2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6600" y="3801032"/>
            <a:ext cx="1347230" cy="134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7165419" y="5224462"/>
            <a:ext cx="1116011" cy="477054"/>
          </a:xfrm>
          <a:prstGeom prst="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500" b="1" dirty="0" smtClean="0"/>
              <a:t>6.5mm</a:t>
            </a:r>
            <a:endParaRPr lang="en-US" sz="2500" b="1" dirty="0"/>
          </a:p>
        </p:txBody>
      </p:sp>
      <p:pic>
        <p:nvPicPr>
          <p:cNvPr id="27" name="Picture 8" descr="http://pulse2.com/wp-content/uploads/2009/10/reddit-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6573" y="3657600"/>
            <a:ext cx="1071562" cy="141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44396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800" b="1" noProof="0" dirty="0" smtClean="0">
                <a:solidFill>
                  <a:srgbClr val="236AA5"/>
                </a:solidFill>
                <a:latin typeface="+mj-lt"/>
                <a:ea typeface="Tahoma" pitchFamily="34" charset="0"/>
                <a:cs typeface="Times New Roman" pitchFamily="18" charset="0"/>
              </a:rPr>
              <a:t>#</a:t>
            </a:r>
            <a:r>
              <a:rPr lang="en-US" sz="3800" b="1" dirty="0">
                <a:solidFill>
                  <a:srgbClr val="236AA5"/>
                </a:solidFill>
                <a:latin typeface="+mj-lt"/>
                <a:ea typeface="Tahoma" pitchFamily="34" charset="0"/>
                <a:cs typeface="Times New Roman" pitchFamily="18" charset="0"/>
              </a:rPr>
              <a:t>5</a:t>
            </a:r>
            <a:r>
              <a:rPr lang="en-US" sz="3800" b="1" noProof="0" dirty="0" smtClean="0">
                <a:solidFill>
                  <a:srgbClr val="236AA5"/>
                </a:solidFill>
                <a:latin typeface="+mj-lt"/>
                <a:ea typeface="Tahoma" pitchFamily="34" charset="0"/>
                <a:cs typeface="Times New Roman" pitchFamily="18" charset="0"/>
              </a:rPr>
              <a:t>: Recommend Sites to Searchers</a:t>
            </a:r>
            <a:endParaRPr kumimoji="0" lang="en-US" sz="3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Screen shot 2011-10-13 at 4.37.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8200"/>
            <a:ext cx="9144000" cy="5198237"/>
          </a:xfrm>
          <a:prstGeom prst="rect">
            <a:avLst/>
          </a:prstGeom>
        </p:spPr>
      </p:pic>
    </p:spTree>
    <p:extLst>
      <p:ext uri="{BB962C8B-B14F-4D97-AF65-F5344CB8AC3E}">
        <p14:creationId xmlns:p14="http://schemas.microsoft.com/office/powerpoint/2010/main" val="31402277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SEO Meant a Few Fundamentals</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Make good content, make it accessible, target the right keywords… That was pretty much it!</a:t>
            </a:r>
            <a:endParaRPr lang="en-US" sz="1500" dirty="0">
              <a:solidFill>
                <a:srgbClr val="236AA5"/>
              </a:solidFill>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3" name="Picture 1"/>
          <p:cNvPicPr>
            <a:picLocks noChangeAspect="1" noChangeArrowheads="1"/>
          </p:cNvPicPr>
          <p:nvPr/>
        </p:nvPicPr>
        <p:blipFill>
          <a:blip r:embed="rId3" cstate="print"/>
          <a:srcRect/>
          <a:stretch>
            <a:fillRect/>
          </a:stretch>
        </p:blipFill>
        <p:spPr bwMode="auto">
          <a:xfrm>
            <a:off x="495300" y="1219200"/>
            <a:ext cx="8267700" cy="4632575"/>
          </a:xfrm>
          <a:prstGeom prst="rect">
            <a:avLst/>
          </a:prstGeom>
          <a:noFill/>
          <a:ln w="9525">
            <a:noFill/>
            <a:miter lim="800000"/>
            <a:headEnd/>
            <a:tailEnd/>
          </a:ln>
        </p:spPr>
      </p:pic>
      <p:sp>
        <p:nvSpPr>
          <p:cNvPr id="10" name="Rectangle 9"/>
          <p:cNvSpPr/>
          <p:nvPr/>
        </p:nvSpPr>
        <p:spPr>
          <a:xfrm>
            <a:off x="1295400" y="1066800"/>
            <a:ext cx="67056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82965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800" b="1" noProof="0" dirty="0" smtClean="0">
                <a:solidFill>
                  <a:srgbClr val="236AA5"/>
                </a:solidFill>
                <a:latin typeface="+mj-lt"/>
                <a:ea typeface="Tahoma" pitchFamily="34" charset="0"/>
                <a:cs typeface="Times New Roman" pitchFamily="18" charset="0"/>
              </a:rPr>
              <a:t>#4:Build Links With Your Social Followers</a:t>
            </a:r>
            <a:endParaRPr kumimoji="0" lang="en-US" sz="3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Screen shot 2011-10-13 at 4.41.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143000"/>
            <a:ext cx="7162800" cy="4981189"/>
          </a:xfrm>
          <a:prstGeom prst="rect">
            <a:avLst/>
          </a:prstGeom>
        </p:spPr>
      </p:pic>
      <p:pic>
        <p:nvPicPr>
          <p:cNvPr id="8" name="Picture 7" descr="Screen shot 2011-10-13 at 4.42.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066800"/>
            <a:ext cx="7162800" cy="5302449"/>
          </a:xfrm>
          <a:prstGeom prst="rect">
            <a:avLst/>
          </a:prstGeom>
        </p:spPr>
      </p:pic>
    </p:spTree>
    <p:extLst>
      <p:ext uri="{BB962C8B-B14F-4D97-AF65-F5344CB8AC3E}">
        <p14:creationId xmlns:p14="http://schemas.microsoft.com/office/powerpoint/2010/main" val="2975794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800" b="1" noProof="0" dirty="0" smtClean="0">
                <a:solidFill>
                  <a:srgbClr val="236AA5"/>
                </a:solidFill>
                <a:latin typeface="+mj-lt"/>
                <a:ea typeface="Tahoma" pitchFamily="34" charset="0"/>
                <a:cs typeface="Times New Roman" pitchFamily="18" charset="0"/>
              </a:rPr>
              <a:t>#3: Play Games!</a:t>
            </a:r>
            <a:endParaRPr kumimoji="0" lang="en-US" sz="3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2032000" y="1676400"/>
            <a:ext cx="5080000" cy="3492500"/>
          </a:xfrm>
          <a:prstGeom prst="rect">
            <a:avLst/>
          </a:prstGeom>
        </p:spPr>
      </p:pic>
      <p:sp>
        <p:nvSpPr>
          <p:cNvPr id="7" name="Rectangle 6"/>
          <p:cNvSpPr/>
          <p:nvPr/>
        </p:nvSpPr>
        <p:spPr>
          <a:xfrm>
            <a:off x="1143000" y="6276201"/>
            <a:ext cx="7772400" cy="276999"/>
          </a:xfrm>
          <a:prstGeom prst="rect">
            <a:avLst/>
          </a:prstGeom>
        </p:spPr>
        <p:txBody>
          <a:bodyPr wrap="square">
            <a:spAutoFit/>
          </a:bodyPr>
          <a:lstStyle/>
          <a:p>
            <a:r>
              <a:rPr lang="en-US" sz="1200" dirty="0">
                <a:solidFill>
                  <a:srgbClr val="236AA5"/>
                </a:solidFill>
              </a:rPr>
              <a:t>http://</a:t>
            </a:r>
            <a:r>
              <a:rPr lang="en-US" sz="1200" dirty="0" err="1">
                <a:solidFill>
                  <a:srgbClr val="236AA5"/>
                </a:solidFill>
              </a:rPr>
              <a:t>www.dreamstime.com</a:t>
            </a:r>
            <a:r>
              <a:rPr lang="en-US" sz="1200" dirty="0">
                <a:solidFill>
                  <a:srgbClr val="236AA5"/>
                </a:solidFill>
              </a:rPr>
              <a:t>/royalty-free-stock-photo-beach-soccer-game-between-ukraine-and-russia-image21025805</a:t>
            </a:r>
          </a:p>
        </p:txBody>
      </p:sp>
      <p:pic>
        <p:nvPicPr>
          <p:cNvPr id="9" name="Picture 8" descr="Screen shot 2011-10-13 at 4.46.5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143000"/>
            <a:ext cx="7772400" cy="4786812"/>
          </a:xfrm>
          <a:prstGeom prst="rect">
            <a:avLst/>
          </a:prstGeom>
        </p:spPr>
      </p:pic>
    </p:spTree>
    <p:extLst>
      <p:ext uri="{BB962C8B-B14F-4D97-AF65-F5344CB8AC3E}">
        <p14:creationId xmlns:p14="http://schemas.microsoft.com/office/powerpoint/2010/main" val="4114521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800" b="1" noProof="0" dirty="0" smtClean="0">
                <a:solidFill>
                  <a:srgbClr val="236AA5"/>
                </a:solidFill>
                <a:latin typeface="+mj-lt"/>
                <a:ea typeface="Tahoma" pitchFamily="34" charset="0"/>
                <a:cs typeface="Times New Roman" pitchFamily="18" charset="0"/>
              </a:rPr>
              <a:t>#2: Thought Leadership = CTR Bump</a:t>
            </a:r>
            <a:endParaRPr kumimoji="0" lang="en-US" sz="3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2133600" y="2514600"/>
            <a:ext cx="4965700" cy="3898900"/>
          </a:xfrm>
          <a:prstGeom prst="rect">
            <a:avLst/>
          </a:prstGeom>
        </p:spPr>
      </p:pic>
    </p:spTree>
    <p:extLst>
      <p:ext uri="{BB962C8B-B14F-4D97-AF65-F5344CB8AC3E}">
        <p14:creationId xmlns:p14="http://schemas.microsoft.com/office/powerpoint/2010/main" val="188403522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800" b="1" noProof="0" dirty="0" smtClean="0">
                <a:solidFill>
                  <a:srgbClr val="236AA5"/>
                </a:solidFill>
                <a:latin typeface="+mj-lt"/>
                <a:ea typeface="Tahoma" pitchFamily="34" charset="0"/>
                <a:cs typeface="Times New Roman" pitchFamily="18" charset="0"/>
              </a:rPr>
              <a:t>#1: Ask Rand; He’s Not Busy ;-)</a:t>
            </a:r>
            <a:endParaRPr kumimoji="0" lang="en-US" sz="3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2560320" y="1143000"/>
            <a:ext cx="3840480" cy="4800600"/>
          </a:xfrm>
          <a:prstGeom prst="rect">
            <a:avLst/>
          </a:prstGeom>
        </p:spPr>
      </p:pic>
    </p:spTree>
    <p:extLst>
      <p:ext uri="{BB962C8B-B14F-4D97-AF65-F5344CB8AC3E}">
        <p14:creationId xmlns:p14="http://schemas.microsoft.com/office/powerpoint/2010/main" val="195595250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800" b="1" dirty="0" smtClean="0">
                <a:solidFill>
                  <a:srgbClr val="236AA5"/>
                </a:solidFill>
                <a:latin typeface="+mj-lt"/>
                <a:ea typeface="Tahoma" pitchFamily="34" charset="0"/>
                <a:cs typeface="Times New Roman" pitchFamily="18" charset="0"/>
              </a:rPr>
              <a:t>+1!</a:t>
            </a:r>
            <a:r>
              <a:rPr lang="en-US" sz="3800" b="1" noProof="0" dirty="0" smtClean="0">
                <a:solidFill>
                  <a:srgbClr val="236AA5"/>
                </a:solidFill>
                <a:latin typeface="+mj-lt"/>
                <a:ea typeface="Tahoma" pitchFamily="34" charset="0"/>
                <a:cs typeface="Times New Roman" pitchFamily="18" charset="0"/>
              </a:rPr>
              <a:t>: Follow the Money Backwards</a:t>
            </a:r>
            <a:endParaRPr kumimoji="0" lang="en-US" sz="38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6" name="Straight Connector 5"/>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descr="Screen shot 2011-10-13 at 4.09.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0600"/>
            <a:ext cx="9144000" cy="5255491"/>
          </a:xfrm>
          <a:prstGeom prst="rect">
            <a:avLst/>
          </a:prstGeom>
        </p:spPr>
      </p:pic>
      <p:sp>
        <p:nvSpPr>
          <p:cNvPr id="9" name="Oval 8"/>
          <p:cNvSpPr/>
          <p:nvPr/>
        </p:nvSpPr>
        <p:spPr>
          <a:xfrm>
            <a:off x="4343400" y="914400"/>
            <a:ext cx="914400" cy="304800"/>
          </a:xfrm>
          <a:prstGeom prst="ellipse">
            <a:avLst/>
          </a:prstGeom>
          <a:noFill/>
          <a:ln w="57150" cmpd="sng">
            <a:solidFill>
              <a:srgbClr val="99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33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72" y="0"/>
            <a:ext cx="92698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0" y="1143000"/>
            <a:ext cx="8305800" cy="195695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5400" b="1" dirty="0" smtClean="0">
                <a:solidFill>
                  <a:schemeClr val="bg1"/>
                </a:solidFill>
                <a:latin typeface="+mj-lt"/>
                <a:ea typeface="Tahoma" pitchFamily="34" charset="0"/>
                <a:cs typeface="Times New Roman" pitchFamily="18" charset="0"/>
              </a:rPr>
              <a:t>SEO is Bigger than SEO</a:t>
            </a:r>
            <a:endParaRPr kumimoji="0" lang="en-US" sz="5400" i="0" u="none" strike="noStrike" kern="1200" cap="none" spc="0" normalizeH="0" baseline="0" noProof="0" dirty="0">
              <a:ln>
                <a:noFill/>
              </a:ln>
              <a:solidFill>
                <a:schemeClr val="bg1"/>
              </a:solidFill>
              <a:effectLst/>
              <a:uLnTx/>
              <a:uFillTx/>
              <a:latin typeface="+mj-lt"/>
              <a:ea typeface="Tahoma" pitchFamily="34" charset="0"/>
              <a:cs typeface="Times New Roman" pitchFamily="18" charset="0"/>
            </a:endParaRPr>
          </a:p>
        </p:txBody>
      </p:sp>
    </p:spTree>
    <p:extLst>
      <p:ext uri="{BB962C8B-B14F-4D97-AF65-F5344CB8AC3E}">
        <p14:creationId xmlns:p14="http://schemas.microsoft.com/office/powerpoint/2010/main" val="349282731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13" y="-25606"/>
            <a:ext cx="10438227" cy="690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0" y="304800"/>
            <a:ext cx="9144000" cy="195695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4200" b="1" dirty="0" smtClean="0">
                <a:solidFill>
                  <a:schemeClr val="bg1"/>
                </a:solidFill>
                <a:latin typeface="+mj-lt"/>
                <a:ea typeface="Tahoma" pitchFamily="34" charset="0"/>
                <a:cs typeface="Times New Roman" pitchFamily="18" charset="0"/>
              </a:rPr>
              <a:t>And We Have the Skills, Knowledge, Experience and Adaptability to Win.</a:t>
            </a:r>
            <a:endParaRPr kumimoji="0" lang="en-US" sz="4200" i="0" u="none" strike="noStrike" kern="1200" cap="none" spc="0" normalizeH="0" baseline="0" noProof="0" dirty="0">
              <a:ln>
                <a:noFill/>
              </a:ln>
              <a:solidFill>
                <a:schemeClr val="bg1"/>
              </a:solidFill>
              <a:effectLst/>
              <a:uLnTx/>
              <a:uFillTx/>
              <a:latin typeface="+mj-lt"/>
              <a:ea typeface="Tahoma" pitchFamily="34" charset="0"/>
              <a:cs typeface="Times New Roman" pitchFamily="18" charset="0"/>
            </a:endParaRPr>
          </a:p>
        </p:txBody>
      </p:sp>
    </p:spTree>
    <p:extLst>
      <p:ext uri="{BB962C8B-B14F-4D97-AF65-F5344CB8AC3E}">
        <p14:creationId xmlns:p14="http://schemas.microsoft.com/office/powerpoint/2010/main" val="146234329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7647" y="0"/>
            <a:ext cx="10294808" cy="6846047"/>
          </a:xfrm>
          <a:prstGeom prst="rect">
            <a:avLst/>
          </a:prstGeom>
        </p:spPr>
      </p:pic>
      <p:sp>
        <p:nvSpPr>
          <p:cNvPr id="8" name="Title 1"/>
          <p:cNvSpPr txBox="1">
            <a:spLocks/>
          </p:cNvSpPr>
          <p:nvPr/>
        </p:nvSpPr>
        <p:spPr>
          <a:xfrm>
            <a:off x="0" y="4824846"/>
            <a:ext cx="9144000" cy="195695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5400" b="1" dirty="0" smtClean="0">
                <a:solidFill>
                  <a:schemeClr val="bg1"/>
                </a:solidFill>
                <a:latin typeface="+mj-lt"/>
                <a:ea typeface="Tahoma" pitchFamily="34" charset="0"/>
                <a:cs typeface="Times New Roman" pitchFamily="18" charset="0"/>
              </a:rPr>
              <a:t>Long Live SEO!</a:t>
            </a:r>
            <a:endParaRPr kumimoji="0" lang="en-US" sz="5400" i="0" u="none" strike="noStrike" kern="1200" cap="none" spc="0" normalizeH="0" baseline="0" noProof="0" dirty="0">
              <a:ln>
                <a:noFill/>
              </a:ln>
              <a:solidFill>
                <a:schemeClr val="bg1"/>
              </a:solidFill>
              <a:effectLst/>
              <a:uLnTx/>
              <a:uFillTx/>
              <a:latin typeface="+mj-lt"/>
              <a:ea typeface="Tahoma" pitchFamily="34" charset="0"/>
              <a:cs typeface="Times New Roman" pitchFamily="18" charset="0"/>
            </a:endParaRPr>
          </a:p>
        </p:txBody>
      </p:sp>
    </p:spTree>
    <p:extLst>
      <p:ext uri="{BB962C8B-B14F-4D97-AF65-F5344CB8AC3E}">
        <p14:creationId xmlns:p14="http://schemas.microsoft.com/office/powerpoint/2010/main" val="205204253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2057400"/>
            <a:ext cx="9144000" cy="16383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en-US" sz="2400" i="0" u="none" strike="noStrike" kern="1200" cap="none" spc="0" normalizeH="0" baseline="0" noProof="0" dirty="0">
              <a:ln>
                <a:noFill/>
              </a:ln>
              <a:effectLst/>
              <a:uLnTx/>
              <a:uFillTx/>
              <a:latin typeface="+mj-lt"/>
              <a:ea typeface="Tahoma" pitchFamily="34" charset="0"/>
              <a:cs typeface="Times New Roman"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3581400"/>
            <a:ext cx="1525685"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6059269"/>
            <a:ext cx="7467600" cy="646331"/>
          </a:xfrm>
          <a:prstGeom prst="rect">
            <a:avLst/>
          </a:prstGeom>
          <a:noFill/>
        </p:spPr>
        <p:txBody>
          <a:bodyPr wrap="square" rtlCol="0">
            <a:spAutoFit/>
          </a:bodyPr>
          <a:lstStyle/>
          <a:p>
            <a:pPr algn="ctr"/>
            <a:r>
              <a:rPr lang="en-US" dirty="0" smtClean="0">
                <a:solidFill>
                  <a:srgbClr val="236AA5"/>
                </a:solidFill>
              </a:rPr>
              <a:t>Gillian Muessig</a:t>
            </a:r>
          </a:p>
          <a:p>
            <a:pPr algn="ctr"/>
            <a:r>
              <a:rPr lang="en-US" dirty="0" smtClean="0">
                <a:solidFill>
                  <a:srgbClr val="236AA5"/>
                </a:solidFill>
              </a:rPr>
              <a:t>Founding President </a:t>
            </a:r>
            <a:r>
              <a:rPr lang="en-US" dirty="0" err="1" smtClean="0">
                <a:solidFill>
                  <a:srgbClr val="236AA5"/>
                </a:solidFill>
              </a:rPr>
              <a:t>SEOmoz</a:t>
            </a:r>
            <a:r>
              <a:rPr lang="en-US" dirty="0" smtClean="0">
                <a:solidFill>
                  <a:srgbClr val="236AA5"/>
                </a:solidFill>
              </a:rPr>
              <a:t> | @</a:t>
            </a:r>
            <a:r>
              <a:rPr lang="en-US" dirty="0" err="1" smtClean="0">
                <a:solidFill>
                  <a:srgbClr val="236AA5"/>
                </a:solidFill>
              </a:rPr>
              <a:t>SEOmom</a:t>
            </a:r>
            <a:r>
              <a:rPr lang="en-US" dirty="0" smtClean="0">
                <a:solidFill>
                  <a:srgbClr val="236AA5"/>
                </a:solidFill>
              </a:rPr>
              <a:t> | </a:t>
            </a:r>
            <a:r>
              <a:rPr lang="en-US" dirty="0" err="1" smtClean="0">
                <a:solidFill>
                  <a:srgbClr val="236AA5"/>
                </a:solidFill>
              </a:rPr>
              <a:t>gillian@seomoz.org</a:t>
            </a:r>
            <a:endParaRPr lang="en-US" dirty="0">
              <a:solidFill>
                <a:srgbClr val="236AA5"/>
              </a:solidFill>
            </a:endParaRPr>
          </a:p>
        </p:txBody>
      </p:sp>
      <p:sp>
        <p:nvSpPr>
          <p:cNvPr id="3" name="TextBox 2"/>
          <p:cNvSpPr txBox="1"/>
          <p:nvPr/>
        </p:nvSpPr>
        <p:spPr>
          <a:xfrm>
            <a:off x="457200" y="609600"/>
            <a:ext cx="8001000" cy="3970318"/>
          </a:xfrm>
          <a:prstGeom prst="rect">
            <a:avLst/>
          </a:prstGeom>
          <a:noFill/>
        </p:spPr>
        <p:txBody>
          <a:bodyPr wrap="square" rtlCol="0">
            <a:spAutoFit/>
          </a:bodyPr>
          <a:lstStyle/>
          <a:p>
            <a:pPr algn="ctr"/>
            <a:r>
              <a:rPr lang="en-US" sz="3600" dirty="0" smtClean="0">
                <a:solidFill>
                  <a:srgbClr val="236AA5"/>
                </a:solidFill>
              </a:rPr>
              <a:t>Thank you!</a:t>
            </a:r>
          </a:p>
          <a:p>
            <a:pPr algn="ctr"/>
            <a:r>
              <a:rPr lang="en-US" sz="3600" dirty="0" smtClean="0">
                <a:solidFill>
                  <a:srgbClr val="236AA5"/>
                </a:solidFill>
              </a:rPr>
              <a:t>Roger sends his love:</a:t>
            </a:r>
          </a:p>
          <a:p>
            <a:pPr algn="ctr"/>
            <a:r>
              <a:rPr lang="en-US" sz="3600" dirty="0" smtClean="0">
                <a:solidFill>
                  <a:srgbClr val="236AA5"/>
                </a:solidFill>
              </a:rPr>
              <a:t>Code: </a:t>
            </a:r>
            <a:r>
              <a:rPr lang="en-US" sz="3600" b="1" dirty="0" smtClean="0">
                <a:solidFill>
                  <a:srgbClr val="800000"/>
                </a:solidFill>
              </a:rPr>
              <a:t>SEMKharkiv2011</a:t>
            </a:r>
          </a:p>
          <a:p>
            <a:pPr algn="ctr"/>
            <a:r>
              <a:rPr lang="en-US" sz="3600" dirty="0" smtClean="0">
                <a:solidFill>
                  <a:srgbClr val="236AA5"/>
                </a:solidFill>
              </a:rPr>
              <a:t>Learn more: </a:t>
            </a:r>
            <a:r>
              <a:rPr lang="en-US" sz="3600" dirty="0" err="1" smtClean="0">
                <a:solidFill>
                  <a:srgbClr val="236AA5"/>
                </a:solidFill>
                <a:hlinkClick r:id="rId3"/>
              </a:rPr>
              <a:t>www.seomoz.org</a:t>
            </a:r>
            <a:endParaRPr lang="en-US" sz="3600" dirty="0" smtClean="0">
              <a:solidFill>
                <a:srgbClr val="236AA5"/>
              </a:solidFill>
            </a:endParaRPr>
          </a:p>
          <a:p>
            <a:pPr algn="ctr"/>
            <a:r>
              <a:rPr lang="en-US" sz="3600" dirty="0" smtClean="0">
                <a:solidFill>
                  <a:srgbClr val="236AA5"/>
                </a:solidFill>
              </a:rPr>
              <a:t>Use the code: </a:t>
            </a:r>
            <a:r>
              <a:rPr lang="en-US" sz="3600" dirty="0" err="1" smtClean="0">
                <a:solidFill>
                  <a:srgbClr val="236AA5"/>
                </a:solidFill>
              </a:rPr>
              <a:t>www.seomoz.org</a:t>
            </a:r>
            <a:r>
              <a:rPr lang="en-US" sz="3600" dirty="0" smtClean="0">
                <a:solidFill>
                  <a:srgbClr val="236AA5"/>
                </a:solidFill>
              </a:rPr>
              <a:t>/signup</a:t>
            </a:r>
          </a:p>
          <a:p>
            <a:pPr algn="ctr"/>
            <a:endParaRPr lang="en-US" sz="3600" dirty="0" smtClean="0">
              <a:solidFill>
                <a:srgbClr val="236AA5"/>
              </a:solidFill>
            </a:endParaRPr>
          </a:p>
          <a:p>
            <a:pPr algn="ctr"/>
            <a:endParaRPr lang="en-US" sz="3600" dirty="0">
              <a:solidFill>
                <a:srgbClr val="236AA5"/>
              </a:solidFill>
            </a:endParaRPr>
          </a:p>
        </p:txBody>
      </p:sp>
    </p:spTree>
    <p:extLst>
      <p:ext uri="{BB962C8B-B14F-4D97-AF65-F5344CB8AC3E}">
        <p14:creationId xmlns:p14="http://schemas.microsoft.com/office/powerpoint/2010/main" val="28987099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And a Lot of Link Building</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Links were pretty much everything once you got a </a:t>
            </a:r>
            <a:r>
              <a:rPr lang="en-US" sz="1500" dirty="0" err="1" smtClean="0">
                <a:solidFill>
                  <a:srgbClr val="236AA5"/>
                </a:solidFill>
              </a:rPr>
              <a:t>crawlable</a:t>
            </a:r>
            <a:r>
              <a:rPr lang="en-US" sz="1500" dirty="0" smtClean="0">
                <a:solidFill>
                  <a:srgbClr val="236AA5"/>
                </a:solidFill>
              </a:rPr>
              <a:t>, keyword-targeted page set up.</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p:cNvPicPr>
            <a:picLocks noChangeAspect="1" noChangeArrowheads="1"/>
          </p:cNvPicPr>
          <p:nvPr/>
        </p:nvPicPr>
        <p:blipFill>
          <a:blip r:embed="rId4" cstate="print"/>
          <a:srcRect/>
          <a:stretch>
            <a:fillRect/>
          </a:stretch>
        </p:blipFill>
        <p:spPr bwMode="auto">
          <a:xfrm>
            <a:off x="495300" y="1219200"/>
            <a:ext cx="8267700" cy="4632575"/>
          </a:xfrm>
          <a:prstGeom prst="rect">
            <a:avLst/>
          </a:prstGeom>
          <a:noFill/>
          <a:ln w="9525">
            <a:noFill/>
            <a:miter lim="800000"/>
            <a:headEnd/>
            <a:tailEnd/>
          </a:ln>
        </p:spPr>
      </p:pic>
    </p:spTree>
    <p:extLst>
      <p:ext uri="{BB962C8B-B14F-4D97-AF65-F5344CB8AC3E}">
        <p14:creationId xmlns:p14="http://schemas.microsoft.com/office/powerpoint/2010/main" val="10951845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912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200" b="1" dirty="0" smtClean="0">
                <a:solidFill>
                  <a:srgbClr val="236AA5"/>
                </a:solidFill>
                <a:latin typeface="+mj-lt"/>
                <a:ea typeface="Tahoma" pitchFamily="34" charset="0"/>
                <a:cs typeface="Times New Roman" pitchFamily="18" charset="0"/>
              </a:rPr>
              <a:t>Hello Spam!</a:t>
            </a:r>
            <a:endParaRPr kumimoji="0" lang="en-US" sz="2400" i="0" u="none" strike="noStrike" kern="1200" cap="none" spc="0" normalizeH="0" baseline="0" noProof="0" dirty="0">
              <a:ln>
                <a:noFill/>
              </a:ln>
              <a:solidFill>
                <a:srgbClr val="236AA5"/>
              </a:solidFill>
              <a:effectLst/>
              <a:uLnTx/>
              <a:uFillTx/>
              <a:latin typeface="+mj-lt"/>
              <a:ea typeface="Tahoma" pitchFamily="34" charset="0"/>
              <a:cs typeface="Times New Roman" pitchFamily="18" charset="0"/>
            </a:endParaRPr>
          </a:p>
        </p:txBody>
      </p:sp>
      <p:cxnSp>
        <p:nvCxnSpPr>
          <p:cNvPr id="4" name="Straight Connector 3"/>
          <p:cNvCxnSpPr/>
          <p:nvPr/>
        </p:nvCxnSpPr>
        <p:spPr>
          <a:xfrm>
            <a:off x="0" y="9128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094412"/>
            <a:ext cx="9144000" cy="1588"/>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17040" y="6356693"/>
            <a:ext cx="8026960" cy="323165"/>
          </a:xfrm>
          <a:prstGeom prst="rect">
            <a:avLst/>
          </a:prstGeom>
          <a:noFill/>
        </p:spPr>
        <p:txBody>
          <a:bodyPr wrap="square" rtlCol="0">
            <a:spAutoFit/>
          </a:bodyPr>
          <a:lstStyle/>
          <a:p>
            <a:r>
              <a:rPr lang="en-US" sz="1500" dirty="0" smtClean="0">
                <a:solidFill>
                  <a:srgbClr val="236AA5"/>
                </a:solidFill>
              </a:rPr>
              <a:t>Even Rand bought some of these back in the day…</a:t>
            </a:r>
            <a:endParaRPr lang="en-US" sz="1500" dirty="0">
              <a:solidFill>
                <a:srgbClr val="236AA5"/>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2" y="6165850"/>
            <a:ext cx="100439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8" name="Picture 4"/>
          <p:cNvPicPr>
            <a:picLocks noChangeAspect="1" noChangeArrowheads="1"/>
          </p:cNvPicPr>
          <p:nvPr/>
        </p:nvPicPr>
        <p:blipFill>
          <a:blip r:embed="rId4" cstate="print"/>
          <a:srcRect/>
          <a:stretch>
            <a:fillRect/>
          </a:stretch>
        </p:blipFill>
        <p:spPr bwMode="auto">
          <a:xfrm>
            <a:off x="1828800" y="1219200"/>
            <a:ext cx="5422900" cy="4826000"/>
          </a:xfrm>
          <a:prstGeom prst="rect">
            <a:avLst/>
          </a:prstGeom>
          <a:noFill/>
          <a:ln w="9525">
            <a:noFill/>
            <a:miter lim="800000"/>
            <a:headEnd/>
            <a:tailEnd/>
          </a:ln>
        </p:spPr>
      </p:pic>
    </p:spTree>
    <p:extLst>
      <p:ext uri="{BB962C8B-B14F-4D97-AF65-F5344CB8AC3E}">
        <p14:creationId xmlns:p14="http://schemas.microsoft.com/office/powerpoint/2010/main" val="4648444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22310</TotalTime>
  <Words>4160</Words>
  <Application>Microsoft Macintosh PowerPoint</Application>
  <PresentationFormat>On-screen Show (4:3)</PresentationFormat>
  <Paragraphs>285</Paragraphs>
  <Slides>78</Slides>
  <Notes>53</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Positioning and Messages  May 5, 2010</dc:title>
  <dc:creator>Interlyne</dc:creator>
  <cp:lastModifiedBy>Gillian Muessig</cp:lastModifiedBy>
  <cp:revision>533</cp:revision>
  <dcterms:created xsi:type="dcterms:W3CDTF">2010-05-05T07:32:24Z</dcterms:created>
  <dcterms:modified xsi:type="dcterms:W3CDTF">2011-10-14T00:08:14Z</dcterms:modified>
</cp:coreProperties>
</file>